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3" r:id="rId1"/>
  </p:sldMasterIdLst>
  <p:notesMasterIdLst>
    <p:notesMasterId r:id="rId30"/>
  </p:notesMasterIdLst>
  <p:sldIdLst>
    <p:sldId id="292" r:id="rId2"/>
    <p:sldId id="256" r:id="rId3"/>
    <p:sldId id="293" r:id="rId4"/>
    <p:sldId id="305" r:id="rId5"/>
    <p:sldId id="313" r:id="rId6"/>
    <p:sldId id="314" r:id="rId7"/>
    <p:sldId id="308" r:id="rId8"/>
    <p:sldId id="315" r:id="rId9"/>
    <p:sldId id="306" r:id="rId10"/>
    <p:sldId id="318" r:id="rId11"/>
    <p:sldId id="319" r:id="rId12"/>
    <p:sldId id="320" r:id="rId13"/>
    <p:sldId id="321" r:id="rId14"/>
    <p:sldId id="322" r:id="rId15"/>
    <p:sldId id="327" r:id="rId16"/>
    <p:sldId id="309" r:id="rId17"/>
    <p:sldId id="316" r:id="rId18"/>
    <p:sldId id="317" r:id="rId19"/>
    <p:sldId id="323" r:id="rId20"/>
    <p:sldId id="324" r:id="rId21"/>
    <p:sldId id="325" r:id="rId22"/>
    <p:sldId id="326" r:id="rId23"/>
    <p:sldId id="304" r:id="rId24"/>
    <p:sldId id="312" r:id="rId25"/>
    <p:sldId id="303" r:id="rId26"/>
    <p:sldId id="328" r:id="rId27"/>
    <p:sldId id="330" r:id="rId28"/>
    <p:sldId id="329" r:id="rId29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C admin" initials="Pa" lastIdx="5" clrIdx="0"/>
  <p:cmAuthor id="1" name="Petra Martynková" initials="PM" lastIdx="7" clrIdx="1">
    <p:extLst>
      <p:ext uri="{19B8F6BF-5375-455C-9EA6-DF929625EA0E}">
        <p15:presenceInfo xmlns:p15="http://schemas.microsoft.com/office/powerpoint/2012/main" xmlns="" userId="35a3d7e68fe168d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2E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81" autoAdjust="0"/>
    <p:restoredTop sz="90027" autoAdjust="0"/>
  </p:normalViewPr>
  <p:slideViewPr>
    <p:cSldViewPr snapToGrid="0">
      <p:cViewPr>
        <p:scale>
          <a:sx n="109" d="100"/>
          <a:sy n="109" d="100"/>
        </p:scale>
        <p:origin x="-552" y="-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50641-EAEA-4494-B6BF-29F36CA5BD8E}" type="datetimeFigureOut">
              <a:rPr lang="cs-CZ" smtClean="0"/>
              <a:t>25.7.2021</a:t>
            </a:fld>
            <a:endParaRPr lang="cs-CZ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3D06A4-F3E2-49AD-8234-D0FD7C1CD830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02576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3D06A4-F3E2-49AD-8234-D0FD7C1CD830}" type="slidenum">
              <a:rPr lang="cs-CZ" smtClean="0"/>
              <a:t>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74572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3D06A4-F3E2-49AD-8234-D0FD7C1CD830}" type="slidenum">
              <a:rPr lang="cs-CZ" smtClean="0"/>
              <a:t>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994528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3D06A4-F3E2-49AD-8234-D0FD7C1CD830}" type="slidenum">
              <a:rPr lang="cs-CZ" smtClean="0"/>
              <a:t>25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32850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cs-CZ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6A317-6FFA-4EA7-8F6F-983523EDD634}" type="datetimeFigureOut">
              <a:rPr lang="cs-CZ" smtClean="0"/>
              <a:t>25.7.2021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E17A0-8B5D-426D-9089-79C1F6681CC2}" type="slidenum">
              <a:rPr lang="cs-CZ" smtClean="0"/>
              <a:t>‹#›</a:t>
            </a:fld>
            <a:endParaRPr lang="cs-CZ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316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6A317-6FFA-4EA7-8F6F-983523EDD634}" type="datetimeFigureOut">
              <a:rPr lang="cs-CZ" smtClean="0"/>
              <a:t>25.7.2021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E17A0-8B5D-426D-9089-79C1F6681CC2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95186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6A317-6FFA-4EA7-8F6F-983523EDD634}" type="datetimeFigureOut">
              <a:rPr lang="cs-CZ" smtClean="0"/>
              <a:t>25.7.2021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E17A0-8B5D-426D-9089-79C1F6681CC2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64467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6A317-6FFA-4EA7-8F6F-983523EDD634}" type="datetimeFigureOut">
              <a:rPr lang="cs-CZ" smtClean="0"/>
              <a:t>25.7.2021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E17A0-8B5D-426D-9089-79C1F6681CC2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46616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6A317-6FFA-4EA7-8F6F-983523EDD634}" type="datetimeFigureOut">
              <a:rPr lang="cs-CZ" smtClean="0"/>
              <a:t>25.7.2021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E17A0-8B5D-426D-9089-79C1F6681CC2}" type="slidenum">
              <a:rPr lang="cs-CZ" smtClean="0"/>
              <a:t>‹#›</a:t>
            </a:fld>
            <a:endParaRPr lang="cs-CZ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6572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6A317-6FFA-4EA7-8F6F-983523EDD634}" type="datetimeFigureOut">
              <a:rPr lang="cs-CZ" smtClean="0"/>
              <a:t>25.7.2021</a:t>
            </a:fld>
            <a:endParaRPr lang="cs-C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E17A0-8B5D-426D-9089-79C1F6681CC2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39829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6A317-6FFA-4EA7-8F6F-983523EDD634}" type="datetimeFigureOut">
              <a:rPr lang="cs-CZ" smtClean="0"/>
              <a:t>25.7.2021</a:t>
            </a:fld>
            <a:endParaRPr lang="cs-CZ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E17A0-8B5D-426D-9089-79C1F6681CC2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73343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6A317-6FFA-4EA7-8F6F-983523EDD634}" type="datetimeFigureOut">
              <a:rPr lang="cs-CZ" smtClean="0"/>
              <a:t>25.7.2021</a:t>
            </a:fld>
            <a:endParaRPr lang="cs-CZ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E17A0-8B5D-426D-9089-79C1F6681CC2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05109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6A317-6FFA-4EA7-8F6F-983523EDD634}" type="datetimeFigureOut">
              <a:rPr lang="cs-CZ" smtClean="0"/>
              <a:t>25.7.2021</a:t>
            </a:fld>
            <a:endParaRPr lang="cs-CZ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E17A0-8B5D-426D-9089-79C1F6681CC2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26973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CE6A317-6FFA-4EA7-8F6F-983523EDD634}" type="datetimeFigureOut">
              <a:rPr lang="cs-CZ" smtClean="0"/>
              <a:t>25.7.2021</a:t>
            </a:fld>
            <a:endParaRPr lang="cs-C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84E17A0-8B5D-426D-9089-79C1F6681CC2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2545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6A317-6FFA-4EA7-8F6F-983523EDD634}" type="datetimeFigureOut">
              <a:rPr lang="cs-CZ" smtClean="0"/>
              <a:t>25.7.2021</a:t>
            </a:fld>
            <a:endParaRPr lang="cs-C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E17A0-8B5D-426D-9089-79C1F6681CC2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77501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CE6A317-6FFA-4EA7-8F6F-983523EDD634}" type="datetimeFigureOut">
              <a:rPr lang="cs-CZ" smtClean="0"/>
              <a:t>25.7.2021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84E17A0-8B5D-426D-9089-79C1F6681CC2}" type="slidenum">
              <a:rPr lang="cs-CZ" smtClean="0"/>
              <a:t>‹#›</a:t>
            </a:fld>
            <a:endParaRPr lang="cs-CZ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2853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4" r:id="rId1"/>
    <p:sldLayoutId id="2147483975" r:id="rId2"/>
    <p:sldLayoutId id="2147483976" r:id="rId3"/>
    <p:sldLayoutId id="2147483977" r:id="rId4"/>
    <p:sldLayoutId id="2147483978" r:id="rId5"/>
    <p:sldLayoutId id="2147483979" r:id="rId6"/>
    <p:sldLayoutId id="2147483980" r:id="rId7"/>
    <p:sldLayoutId id="2147483981" r:id="rId8"/>
    <p:sldLayoutId id="2147483982" r:id="rId9"/>
    <p:sldLayoutId id="2147483983" r:id="rId10"/>
    <p:sldLayoutId id="2147483984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cs/photos/%C4%8Derv-%C5%BE%C3%AD%C5%BEala-annelid-p%C3%A1sek-%C4%8Derva-4763219/" TargetMode="External"/><Relationship Id="rId2" Type="http://schemas.openxmlformats.org/officeDocument/2006/relationships/hyperlink" Target="https://pixabay.com/cs/photos/krtek-p%C5%99%C3%ADrody-zv%C3%AD%C5%99ata-navym%C3%BD%C5%A1lel-13299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cs/photos/traktor-p%C4%9Bstov%C3%A1n%C3%AD-pole-pluh-orba-5765800/" TargetMode="External"/><Relationship Id="rId5" Type="http://schemas.openxmlformats.org/officeDocument/2006/relationships/hyperlink" Target="https://pixabay.com/cs/photos/cibule-na-orn%C3%A9-p%C5%AFd%C4%9B-pole-3540502/" TargetMode="External"/><Relationship Id="rId4" Type="http://schemas.openxmlformats.org/officeDocument/2006/relationships/hyperlink" Target="https://pixabay.com/cs/photos/muchom%C5%AFrka-mech-les-listy-podzim-3714131/4%8Derva-4763219/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upload.wikimedia.org/wikipedia/commons/9/96/Tephritidae_-_Rhagoletis_cerasi.JPG" TargetMode="External"/><Relationship Id="rId3" Type="http://schemas.openxmlformats.org/officeDocument/2006/relationships/hyperlink" Target="https://pixabay.com/cs/photos/zem%C4%9B-sucho-pozemn%C3%AD-dehydratovan%C3%A9-335" TargetMode="External"/><Relationship Id="rId7" Type="http://schemas.openxmlformats.org/officeDocument/2006/relationships/hyperlink" Target="https://cdn.pixabay.com/photo/2020/03/20/20/24/fly-4951951_1280.jpg" TargetMode="External"/><Relationship Id="rId12" Type="http://schemas.openxmlformats.org/officeDocument/2006/relationships/hyperlink" Target="https://cdn.pixabay.com/photo/2015/03/26/10/10/water-strider-691039_1280.j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cs/photos/kom%C3%A1r-hmyz-makro-biologie-zv%C3%AD%C5%99e-562066/" TargetMode="External"/><Relationship Id="rId11" Type="http://schemas.openxmlformats.org/officeDocument/2006/relationships/hyperlink" Target="https://cdn.pixabay.com/photo/2016/03/16/13/57/mole-cricket-1260757_1280.jpg" TargetMode="External"/><Relationship Id="rId5" Type="http://schemas.openxmlformats.org/officeDocument/2006/relationships/hyperlink" Target="https://pixabay.com/cs/photos/st%C3%ADnek-pozemn%C3%AD-isopods-167261/" TargetMode="External"/><Relationship Id="rId10" Type="http://schemas.openxmlformats.org/officeDocument/2006/relationships/hyperlink" Target="https://pixabay.com/pl/images/search/pest%C5%99enka" TargetMode="External"/><Relationship Id="rId4" Type="http://schemas.openxmlformats.org/officeDocument/2006/relationships/hyperlink" Target="https://pixabay.com/cs/photos/%C5%A1kvor-hmyz-forticula-auriculata-560780/" TargetMode="External"/><Relationship Id="rId9" Type="http://schemas.openxmlformats.org/officeDocument/2006/relationships/hyperlink" Target="https://cdn.pixabay.com/photo/2019/09/09/09/36/insects-4463185__340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cs/photos/kom%C3%A1r-hmyz-makro-biologie-zv%C3%AD%C5%99e-562066/" TargetMode="External"/><Relationship Id="rId7" Type="http://schemas.openxmlformats.org/officeDocument/2006/relationships/hyperlink" Target="https://pixabay.com/cs/vectors/biologick%C3%A1-rozmanitost-%C5%BE%C3%AD%C5%BEal-hnojivo-160380/" TargetMode="External"/><Relationship Id="rId2" Type="http://schemas.openxmlformats.org/officeDocument/2006/relationships/hyperlink" Target="https://pixabay.com/cs/photos/ob%C5%99%C3%AD-tausendf%C3%BC%C3%9Fer-stono%C5%BEky-%C4%8Dlenovci-346178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cs/photos/pt%C3%A1k-%C4%8Derv-potraviny-p%C5%99%C3%ADrody-4705482/" TargetMode="External"/><Relationship Id="rId5" Type="http://schemas.openxmlformats.org/officeDocument/2006/relationships/hyperlink" Target="https://pixabay.com/cs/photos/%C4%8Derv-%C5%BE%C3%AD%C5%BEala-annelid-p%C3%A1" TargetMode="External"/><Relationship Id="rId4" Type="http://schemas.openxmlformats.org/officeDocument/2006/relationships/hyperlink" Target="https://pixabay.com/cs/photos/roh%C3%A1%C4%8D-roh%C3%A1%C4%8D-velk%C3%BD-roh%C3%A1%C4%8D-obecn%C3%BD-383984/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cs/photos/roh%C3%A1%C4%8D-roh%C3%A1%C4%8D-velk%C3%BD-roh%C3%A1%C4%8D-obecn%C3%BD-383984/" TargetMode="External"/><Relationship Id="rId2" Type="http://schemas.openxmlformats.org/officeDocument/2006/relationships/hyperlink" Target="https://pixabay.com/cs/photos/kom%C3%A1r-hmyz-makro-biologie-zv%C3%AD%C5%99e-562066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cs/vectors/biologick%C3%A1-rozmanitost-%C5%BE%C3%AD%C5%BEal-hnojivo-160380/" TargetMode="External"/><Relationship Id="rId5" Type="http://schemas.openxmlformats.org/officeDocument/2006/relationships/hyperlink" Target="https://pixabay.com/cs/photos/pt%C3%A1k-%C4%8Derv-potraviny-p%C5%99%C3%ADrody-4705482/" TargetMode="External"/><Relationship Id="rId4" Type="http://schemas.openxmlformats.org/officeDocument/2006/relationships/hyperlink" Target="https://pixabay.com/cs/photos/%C4%8Derv-%C5%BE%C3%AD%C5%BEala-annelid-p%C3%A1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cs/vectors/sn%C4%9Bhov%C3%A1-vlo%C4%8Dka-vlo%C4%8Dka-tvar-sn%C3%ADh-35163/" TargetMode="External"/><Relationship Id="rId7" Type="http://schemas.openxmlformats.org/officeDocument/2006/relationships/hyperlink" Target="https://pixabay.com/cs/vectors/krevn%C3%AD-tlak-diagnostika-tlakom%C4%95r-150267/" TargetMode="External"/><Relationship Id="rId2" Type="http://schemas.openxmlformats.org/officeDocument/2006/relationships/hyperlink" Target="https://pixabay.com/cs/photos/mech-kapi%C4%8Dka-rosy-man%C5%A1estr-vlhk%C3%BD-3101476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cs/vectors/jadern%C3%A1-radioaktivita-toxick%C3%BD-34997/" TargetMode="External"/><Relationship Id="rId5" Type="http://schemas.openxmlformats.org/officeDocument/2006/relationships/hyperlink" Target="https://pixabay.com/cs/vectors/hodiny-star%C3%A9-hodiny-staro%C5%BEitnost-1605224/" TargetMode="External"/><Relationship Id="rId4" Type="http://schemas.openxmlformats.org/officeDocument/2006/relationships/hyperlink" Target="https://pixabay.com/cs/vectors/koster-plamen-ohe%C5%88-1898042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ZoNVWbtFo8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44" y="458885"/>
            <a:ext cx="1257200" cy="1257200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896" y="1851754"/>
            <a:ext cx="1797044" cy="241635"/>
          </a:xfrm>
          <a:prstGeom prst="rect">
            <a:avLst/>
          </a:prstGeom>
        </p:spPr>
      </p:pic>
      <p:sp>
        <p:nvSpPr>
          <p:cNvPr id="11" name="TextovéPole 10"/>
          <p:cNvSpPr txBox="1"/>
          <p:nvPr/>
        </p:nvSpPr>
        <p:spPr>
          <a:xfrm>
            <a:off x="3707877" y="530741"/>
            <a:ext cx="707563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Beskydy </a:t>
            </a:r>
            <a:r>
              <a:rPr lang="cs-CZ" sz="44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 lupou II</a:t>
            </a:r>
          </a:p>
          <a:p>
            <a:pPr algn="ctr"/>
            <a:r>
              <a:rPr lang="cs-CZ" sz="24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Mgr. Karin Walachová</a:t>
            </a:r>
          </a:p>
        </p:txBody>
      </p:sp>
      <p:pic>
        <p:nvPicPr>
          <p:cNvPr id="12" name="Obrázek 11" descr="\\op.msmt.cz\DavWWWRoot\SiteCollectionDocuments\OPVVV\12_Publicita\Vizuální identita OP VVV - platná loga 2014-2020\02_Logolinky\a) logolink horizontální a vertikální čj barevný\EU OP VVV MSMT logo horizont CZ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96" y="5582799"/>
            <a:ext cx="3706707" cy="661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Obrázek 7" descr="Krtek, Přírody, Zvířata, Navymýšlel">
            <a:extLst>
              <a:ext uri="{FF2B5EF4-FFF2-40B4-BE49-F238E27FC236}">
                <a16:creationId xmlns:a16="http://schemas.microsoft.com/office/drawing/2014/main" xmlns="" id="{0F1A7D9A-10FE-4362-9CCD-094EE5611334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343" y="2403628"/>
            <a:ext cx="2522237" cy="22273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Obrázek 9" descr="Červ, Žížala, Annelid, Pásek Červa, Segmenty">
            <a:extLst>
              <a:ext uri="{FF2B5EF4-FFF2-40B4-BE49-F238E27FC236}">
                <a16:creationId xmlns:a16="http://schemas.microsoft.com/office/drawing/2014/main" xmlns="" id="{852C4379-FF4E-4A09-BBC3-9EAE25D03C40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245" y="3006750"/>
            <a:ext cx="2386576" cy="23231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Obrázek 12" descr="Muchomůrka, Mech, Les, Listy, Podzim">
            <a:extLst>
              <a:ext uri="{FF2B5EF4-FFF2-40B4-BE49-F238E27FC236}">
                <a16:creationId xmlns:a16="http://schemas.microsoft.com/office/drawing/2014/main" xmlns="" id="{BB075B15-0216-416A-8686-DC8B4C03AA3D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6938" y="2471857"/>
            <a:ext cx="2664351" cy="209090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Obdélník 1">
            <a:extLst>
              <a:ext uri="{FF2B5EF4-FFF2-40B4-BE49-F238E27FC236}">
                <a16:creationId xmlns:a16="http://schemas.microsoft.com/office/drawing/2014/main" xmlns="" id="{D783FBF0-45B9-44C1-8A38-9654B09D4306}"/>
              </a:ext>
            </a:extLst>
          </p:cNvPr>
          <p:cNvSpPr/>
          <p:nvPr/>
        </p:nvSpPr>
        <p:spPr>
          <a:xfrm>
            <a:off x="1759879" y="4484033"/>
            <a:ext cx="1573161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KRTEK OBECNÝ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xmlns="" id="{AAB6758A-3023-4B8E-B30D-A2B26C726FF9}"/>
              </a:ext>
            </a:extLst>
          </p:cNvPr>
          <p:cNvSpPr/>
          <p:nvPr/>
        </p:nvSpPr>
        <p:spPr>
          <a:xfrm>
            <a:off x="5416063" y="5211941"/>
            <a:ext cx="1552939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ŽÍŽALA OBECNÁ</a:t>
            </a: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11333157-3F3A-4864-BE7F-B140B2A13C08}"/>
              </a:ext>
            </a:extLst>
          </p:cNvPr>
          <p:cNvSpPr/>
          <p:nvPr/>
        </p:nvSpPr>
        <p:spPr>
          <a:xfrm>
            <a:off x="8819629" y="4415528"/>
            <a:ext cx="1818967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MUCHOMŮRKA ČERVENÁ</a:t>
            </a:r>
          </a:p>
        </p:txBody>
      </p:sp>
    </p:spTree>
    <p:extLst>
      <p:ext uri="{BB962C8B-B14F-4D97-AF65-F5344CB8AC3E}">
        <p14:creationId xmlns:p14="http://schemas.microsoft.com/office/powerpoint/2010/main" val="330667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80987" y="5600700"/>
            <a:ext cx="3305175" cy="900113"/>
          </a:xfrm>
        </p:spPr>
        <p:txBody>
          <a:bodyPr>
            <a:normAutofit lnSpcReduction="10000"/>
          </a:bodyPr>
          <a:lstStyle/>
          <a:p>
            <a:r>
              <a:rPr lang="cs-CZ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Kačalová Jitka</a:t>
            </a:r>
          </a:p>
          <a:p>
            <a:r>
              <a:rPr lang="cs-CZ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</a:p>
        </p:txBody>
      </p:sp>
      <p:sp>
        <p:nvSpPr>
          <p:cNvPr id="5" name="Nadpis 4">
            <a:extLst>
              <a:ext uri="{FF2B5EF4-FFF2-40B4-BE49-F238E27FC236}">
                <a16:creationId xmlns:a16="http://schemas.microsoft.com/office/drawing/2014/main" xmlns="" id="{A52A5241-E33E-4787-B8D8-9606DFE7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155" y="776748"/>
            <a:ext cx="10058400" cy="2487562"/>
          </a:xfrm>
        </p:spPr>
        <p:txBody>
          <a:bodyPr>
            <a:normAutofit/>
          </a:bodyPr>
          <a:lstStyle/>
          <a:p>
            <a:pPr algn="ctr"/>
            <a:r>
              <a:rPr lang="cs-CZ" sz="9600" dirty="0">
                <a:solidFill>
                  <a:schemeClr val="accent2">
                    <a:lumMod val="75000"/>
                  </a:schemeClr>
                </a:solidFill>
              </a:rPr>
              <a:t>Žížala</a:t>
            </a:r>
          </a:p>
        </p:txBody>
      </p:sp>
      <p:pic>
        <p:nvPicPr>
          <p:cNvPr id="8" name="Obrázek 7" descr="Červ, Žížala, Annelid, Pásek Červa, Segmenty">
            <a:extLst>
              <a:ext uri="{FF2B5EF4-FFF2-40B4-BE49-F238E27FC236}">
                <a16:creationId xmlns:a16="http://schemas.microsoft.com/office/drawing/2014/main" xmlns="" id="{DFDAEFD7-6FD3-4DF6-B9F1-A91ED98D18C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1691" y="3274048"/>
            <a:ext cx="4071327" cy="286711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ovéPole 1"/>
          <p:cNvSpPr txBox="1"/>
          <p:nvPr/>
        </p:nvSpPr>
        <p:spPr>
          <a:xfrm>
            <a:off x="790478" y="786486"/>
            <a:ext cx="78359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>
                <a:solidFill>
                  <a:schemeClr val="tx2"/>
                </a:solidFill>
              </a:rPr>
              <a:t>Téma č. 2: Ze života kroužkovců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125119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7585E0C5-E56B-4F80-AC71-87D740602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94977"/>
            <a:ext cx="10058400" cy="1450757"/>
          </a:xfrm>
        </p:spPr>
        <p:txBody>
          <a:bodyPr/>
          <a:lstStyle/>
          <a:p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Vlastnosti žížaly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xmlns="" id="{1C62F9F1-D6E4-46A3-A568-407F1F8AC7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  <a:p>
            <a:pPr>
              <a:buFont typeface="Wingdings" panose="05000000000000000000" pitchFamily="2" charset="2"/>
              <a:buChar char="§"/>
            </a:pPr>
            <a:r>
              <a:rPr lang="cs-CZ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</a:rPr>
              <a:t> Žížala přežije hluboko v zemi schoulená v klubíčku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</a:rPr>
              <a:t> Je stejným zimním spáčem jako medvěd                      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</a:rPr>
              <a:t> Žížala nemá ráda pole, protože tady nemá klid</a:t>
            </a:r>
            <a:endParaRPr lang="cs-CZ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cs-CZ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</a:rPr>
              <a:t> Žížala provzdušňuje půdu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</a:rPr>
              <a:t> 500 žížal vytvoří 400–500 metrů chodbiček v půdě</a:t>
            </a:r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xmlns="" id="{82AE91C8-BD06-499E-807A-47F0779F6DD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503" y="2497394"/>
            <a:ext cx="3351080" cy="25045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441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018A0377-79F7-4FE3-B2E4-0BF78289B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chemeClr val="accent1">
                    <a:lumMod val="75000"/>
                  </a:schemeClr>
                </a:solidFill>
              </a:rPr>
              <a:t>Další vlastnosti žížaly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xmlns="" id="{EE0A91FA-6489-46F8-9518-670E527587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/>
          <a:lstStyle/>
          <a:p>
            <a:pPr marL="0" indent="0">
              <a:buNone/>
            </a:pPr>
            <a:endParaRPr lang="cs-CZ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 ŽÍŽALA JE FOTOFOBNÍ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 K POHYBU JÍ SLOUŽÍ ŠTĚTIČKY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 ZA DEŠTĚ VYLÉZÁ NA POVRCH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 ŽÍŽALA REAGUJE NA MECHANICKÉ PODRÁŽDĚNÍ </a:t>
            </a:r>
          </a:p>
          <a:p>
            <a:pPr marL="0" indent="0">
              <a:buNone/>
            </a:pPr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   POHYBEM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 ŽÍŽALA SE MŮŽE STÁT POTRAVOU VĚTŠÍCH ŽIVOČICHŮ</a:t>
            </a:r>
          </a:p>
          <a:p>
            <a:endParaRPr lang="cs-CZ" dirty="0"/>
          </a:p>
        </p:txBody>
      </p:sp>
      <p:pic>
        <p:nvPicPr>
          <p:cNvPr id="3076" name="Picture 4" descr="Pták, Červ, Potraviny, Přírody, Blackbird, Bill, Hlad">
            <a:extLst>
              <a:ext uri="{FF2B5EF4-FFF2-40B4-BE49-F238E27FC236}">
                <a16:creationId xmlns:a16="http://schemas.microsoft.com/office/drawing/2014/main" xmlns="" id="{59E3C08A-8408-4B19-988C-D0146F22AE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560" y="2153264"/>
            <a:ext cx="4758813" cy="342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492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11745817-BDEE-4367-8514-5E16C18F2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Z čeho se skládá tělo žížaly?</a:t>
            </a:r>
          </a:p>
        </p:txBody>
      </p:sp>
      <p:pic>
        <p:nvPicPr>
          <p:cNvPr id="23" name="Obrázek 22" descr="Biologická Rozmanitost, Žížal, Hnojivo">
            <a:extLst>
              <a:ext uri="{FF2B5EF4-FFF2-40B4-BE49-F238E27FC236}">
                <a16:creationId xmlns:a16="http://schemas.microsoft.com/office/drawing/2014/main" xmlns="" id="{A63F5148-8DB9-4EBA-9B2B-8EA56DE8762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6342" y="1986731"/>
            <a:ext cx="2578510" cy="354883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Obdélník 23">
            <a:extLst>
              <a:ext uri="{FF2B5EF4-FFF2-40B4-BE49-F238E27FC236}">
                <a16:creationId xmlns:a16="http://schemas.microsoft.com/office/drawing/2014/main" xmlns="" id="{25470447-10AB-41BF-B125-989809F175CF}"/>
              </a:ext>
            </a:extLst>
          </p:cNvPr>
          <p:cNvSpPr/>
          <p:nvPr/>
        </p:nvSpPr>
        <p:spPr>
          <a:xfrm>
            <a:off x="5641011" y="1986731"/>
            <a:ext cx="2077311" cy="571500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cs-CZ" dirty="0"/>
              <a:t>PŘEDNÍ ČÁST TĚLA</a:t>
            </a:r>
          </a:p>
        </p:txBody>
      </p:sp>
      <p:sp>
        <p:nvSpPr>
          <p:cNvPr id="25" name="Obdélník 24">
            <a:extLst>
              <a:ext uri="{FF2B5EF4-FFF2-40B4-BE49-F238E27FC236}">
                <a16:creationId xmlns:a16="http://schemas.microsoft.com/office/drawing/2014/main" xmlns="" id="{8E64EDFD-C05C-4E57-8F25-2946932AF536}"/>
              </a:ext>
            </a:extLst>
          </p:cNvPr>
          <p:cNvSpPr/>
          <p:nvPr/>
        </p:nvSpPr>
        <p:spPr>
          <a:xfrm>
            <a:off x="5641012" y="2942349"/>
            <a:ext cx="2077310" cy="571500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cs-CZ" dirty="0"/>
              <a:t>OPASEK</a:t>
            </a:r>
          </a:p>
        </p:txBody>
      </p:sp>
      <p:sp>
        <p:nvSpPr>
          <p:cNvPr id="26" name="Obdélník 25">
            <a:extLst>
              <a:ext uri="{FF2B5EF4-FFF2-40B4-BE49-F238E27FC236}">
                <a16:creationId xmlns:a16="http://schemas.microsoft.com/office/drawing/2014/main" xmlns="" id="{1325BE2A-7B8E-4EA3-AC0A-31276B8CDB1F}"/>
              </a:ext>
            </a:extLst>
          </p:cNvPr>
          <p:cNvSpPr/>
          <p:nvPr/>
        </p:nvSpPr>
        <p:spPr>
          <a:xfrm>
            <a:off x="5641011" y="3863555"/>
            <a:ext cx="2077309" cy="571500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cs-CZ" dirty="0"/>
              <a:t>ČLÁNKY</a:t>
            </a:r>
          </a:p>
        </p:txBody>
      </p:sp>
      <p:sp>
        <p:nvSpPr>
          <p:cNvPr id="27" name="Obdélník 26">
            <a:extLst>
              <a:ext uri="{FF2B5EF4-FFF2-40B4-BE49-F238E27FC236}">
                <a16:creationId xmlns:a16="http://schemas.microsoft.com/office/drawing/2014/main" xmlns="" id="{A9D617C6-FC0E-40E2-AE3D-D1FCDFC47AC5}"/>
              </a:ext>
            </a:extLst>
          </p:cNvPr>
          <p:cNvSpPr/>
          <p:nvPr/>
        </p:nvSpPr>
        <p:spPr>
          <a:xfrm>
            <a:off x="5641010" y="4834891"/>
            <a:ext cx="2077309" cy="571500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cs-CZ" dirty="0"/>
              <a:t>ZADNÍ ČÁST TĚLA</a:t>
            </a:r>
          </a:p>
        </p:txBody>
      </p:sp>
      <p:cxnSp>
        <p:nvCxnSpPr>
          <p:cNvPr id="28" name="Přímá spojnice se šipkou 27">
            <a:extLst>
              <a:ext uri="{FF2B5EF4-FFF2-40B4-BE49-F238E27FC236}">
                <a16:creationId xmlns:a16="http://schemas.microsoft.com/office/drawing/2014/main" xmlns="" id="{7A1CF9D0-AADD-46F1-B83D-B73B013FC531}"/>
              </a:ext>
            </a:extLst>
          </p:cNvPr>
          <p:cNvCxnSpPr/>
          <p:nvPr/>
        </p:nvCxnSpPr>
        <p:spPr>
          <a:xfrm>
            <a:off x="2379406" y="2300748"/>
            <a:ext cx="317582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Přímá spojnice se šipkou 29">
            <a:extLst>
              <a:ext uri="{FF2B5EF4-FFF2-40B4-BE49-F238E27FC236}">
                <a16:creationId xmlns:a16="http://schemas.microsoft.com/office/drawing/2014/main" xmlns="" id="{AF0AC9C2-9EA8-4393-A159-6972294579D2}"/>
              </a:ext>
            </a:extLst>
          </p:cNvPr>
          <p:cNvCxnSpPr>
            <a:endCxn id="25" idx="1"/>
          </p:cNvCxnSpPr>
          <p:nvPr/>
        </p:nvCxnSpPr>
        <p:spPr>
          <a:xfrm flipV="1">
            <a:off x="4050890" y="3228099"/>
            <a:ext cx="1590122" cy="3621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2" name="Přímá spojnice se šipkou 31">
            <a:extLst>
              <a:ext uri="{FF2B5EF4-FFF2-40B4-BE49-F238E27FC236}">
                <a16:creationId xmlns:a16="http://schemas.microsoft.com/office/drawing/2014/main" xmlns="" id="{AC51C8F3-5F79-4DCD-9606-13E4788DE776}"/>
              </a:ext>
            </a:extLst>
          </p:cNvPr>
          <p:cNvCxnSpPr>
            <a:endCxn id="26" idx="1"/>
          </p:cNvCxnSpPr>
          <p:nvPr/>
        </p:nvCxnSpPr>
        <p:spPr>
          <a:xfrm>
            <a:off x="4050890" y="4149305"/>
            <a:ext cx="1590121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Přímá spojnice se šipkou 33">
            <a:extLst>
              <a:ext uri="{FF2B5EF4-FFF2-40B4-BE49-F238E27FC236}">
                <a16:creationId xmlns:a16="http://schemas.microsoft.com/office/drawing/2014/main" xmlns="" id="{EE87FFD9-3219-418D-987E-7B18DB1FE3DE}"/>
              </a:ext>
            </a:extLst>
          </p:cNvPr>
          <p:cNvCxnSpPr>
            <a:endCxn id="27" idx="1"/>
          </p:cNvCxnSpPr>
          <p:nvPr/>
        </p:nvCxnSpPr>
        <p:spPr>
          <a:xfrm>
            <a:off x="2625213" y="5120641"/>
            <a:ext cx="3015797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121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xmlns="" id="{2559380E-CD77-46AF-879F-A177F13B8E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sz="2800" i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cs-CZ" sz="2800" i="1" dirty="0">
                <a:solidFill>
                  <a:schemeClr val="accent1">
                    <a:lumMod val="75000"/>
                  </a:schemeClr>
                </a:solidFill>
              </a:rPr>
              <a:t>Žížala reaguje na ocet rychlým pohybem směrem od dřevěné tyčinky. </a:t>
            </a:r>
          </a:p>
          <a:p>
            <a:endParaRPr lang="cs-CZ" dirty="0"/>
          </a:p>
          <a:p>
            <a:endParaRPr lang="cs-CZ" dirty="0"/>
          </a:p>
          <a:p>
            <a:r>
              <a:rPr lang="cs-CZ" dirty="0"/>
              <a:t>        </a:t>
            </a:r>
          </a:p>
        </p:txBody>
      </p:sp>
      <p:sp>
        <p:nvSpPr>
          <p:cNvPr id="11" name="Nadpis 10">
            <a:extLst>
              <a:ext uri="{FF2B5EF4-FFF2-40B4-BE49-F238E27FC236}">
                <a16:creationId xmlns:a16="http://schemas.microsoft.com/office/drawing/2014/main" xmlns="" id="{B635E70F-16D4-4C2B-AEB0-56C165FAC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Jak žížala reaguje na chemické látky?</a:t>
            </a:r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xmlns="" id="{DCD82AC6-5177-4025-8961-B0D75BC8B3D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662" y="3429000"/>
            <a:ext cx="2844964" cy="21655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xmlns="" id="{FDA2D7EE-BC9B-4EE9-B00A-76AA17A60A5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5096" y="3429001"/>
            <a:ext cx="2844963" cy="2165554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Obdélník 13">
            <a:extLst>
              <a:ext uri="{FF2B5EF4-FFF2-40B4-BE49-F238E27FC236}">
                <a16:creationId xmlns:a16="http://schemas.microsoft.com/office/drawing/2014/main" xmlns="" id="{F368D2FE-A38F-4DEF-BEA9-C1899D98A844}"/>
              </a:ext>
            </a:extLst>
          </p:cNvPr>
          <p:cNvSpPr/>
          <p:nvPr/>
        </p:nvSpPr>
        <p:spPr>
          <a:xfrm>
            <a:off x="3523144" y="5549164"/>
            <a:ext cx="2356546" cy="7729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Žížala u sklenice             s octem</a:t>
            </a:r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xmlns="" id="{14F3B956-972F-464C-9696-AA21CB00B7A1}"/>
              </a:ext>
            </a:extLst>
          </p:cNvPr>
          <p:cNvSpPr/>
          <p:nvPr/>
        </p:nvSpPr>
        <p:spPr>
          <a:xfrm>
            <a:off x="8396748" y="5548400"/>
            <a:ext cx="2356546" cy="7729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Žížala v pohybu          od tyčinky od octa</a:t>
            </a:r>
          </a:p>
        </p:txBody>
      </p:sp>
    </p:spTree>
    <p:extLst>
      <p:ext uri="{BB962C8B-B14F-4D97-AF65-F5344CB8AC3E}">
        <p14:creationId xmlns:p14="http://schemas.microsoft.com/office/powerpoint/2010/main" val="356233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ctrTitle"/>
          </p:nvPr>
        </p:nvSpPr>
        <p:spPr>
          <a:xfrm>
            <a:off x="758799" y="1607680"/>
            <a:ext cx="9851158" cy="2738177"/>
          </a:xfrm>
        </p:spPr>
        <p:txBody>
          <a:bodyPr>
            <a:normAutofit fontScale="90000"/>
          </a:bodyPr>
          <a:lstStyle/>
          <a:p>
            <a:pPr algn="ctr"/>
            <a:r>
              <a:rPr lang="cs-CZ" sz="11500" b="1" dirty="0">
                <a:solidFill>
                  <a:schemeClr val="accent2">
                    <a:lumMod val="50000"/>
                  </a:schemeClr>
                </a:solidFill>
              </a:rPr>
              <a:t>Pozoruhodný svět pod lupou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80987" y="5600700"/>
            <a:ext cx="3305175" cy="900113"/>
          </a:xfrm>
        </p:spPr>
        <p:txBody>
          <a:bodyPr>
            <a:normAutofit lnSpcReduction="10000"/>
          </a:bodyPr>
          <a:lstStyle/>
          <a:p>
            <a:r>
              <a:rPr lang="cs-CZ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Kačalová Jitka</a:t>
            </a:r>
          </a:p>
          <a:p>
            <a:r>
              <a:rPr lang="cs-CZ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618722" y="961350"/>
            <a:ext cx="7766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>
                <a:solidFill>
                  <a:schemeClr val="accent2"/>
                </a:solidFill>
              </a:rPr>
              <a:t>Tematický blok č. 2</a:t>
            </a:r>
          </a:p>
        </p:txBody>
      </p:sp>
    </p:spTree>
    <p:extLst>
      <p:ext uri="{BB962C8B-B14F-4D97-AF65-F5344CB8AC3E}">
        <p14:creationId xmlns:p14="http://schemas.microsoft.com/office/powerpoint/2010/main" val="49510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xmlns="" id="{BDAC6387-BC22-469E-9D42-790878B833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172" y="2025445"/>
            <a:ext cx="4787538" cy="3575877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xmlns="" id="{AF399EEB-8D6B-4FD6-ADBC-4250C9E974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77" y="2025445"/>
            <a:ext cx="4787538" cy="3575877"/>
          </a:xfrm>
          <a:prstGeom prst="rect">
            <a:avLst/>
          </a:prstGeom>
        </p:spPr>
      </p:pic>
      <p:sp>
        <p:nvSpPr>
          <p:cNvPr id="7" name="Obdélník 6">
            <a:extLst>
              <a:ext uri="{FF2B5EF4-FFF2-40B4-BE49-F238E27FC236}">
                <a16:creationId xmlns:a16="http://schemas.microsoft.com/office/drawing/2014/main" xmlns="" id="{F04A516F-2116-4BCE-92D0-65416E254505}"/>
              </a:ext>
            </a:extLst>
          </p:cNvPr>
          <p:cNvSpPr/>
          <p:nvPr/>
        </p:nvSpPr>
        <p:spPr>
          <a:xfrm>
            <a:off x="3696929" y="5257193"/>
            <a:ext cx="519143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ZKOUMÁNÍ </a:t>
            </a:r>
            <a:r>
              <a:rPr lang="cs-CZ" dirty="0" smtClean="0"/>
              <a:t>LARVY </a:t>
            </a:r>
            <a:r>
              <a:rPr lang="cs-CZ" dirty="0"/>
              <a:t>KOMÁRA POD MIKROSKOPEM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915172" y="829618"/>
            <a:ext cx="78359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>
                <a:solidFill>
                  <a:schemeClr val="tx2"/>
                </a:solidFill>
              </a:rPr>
              <a:t>Téma č. 1: Létající bzučák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183820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xmlns="" id="{FE95A41A-9BD2-4D19-B969-809D88D0F7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223" y="1073688"/>
            <a:ext cx="5045696" cy="3768699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xmlns="" id="{1240D9D4-C82C-4A7E-871A-9D70E835E9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323" y="1073687"/>
            <a:ext cx="5324777" cy="3768699"/>
          </a:xfrm>
          <a:prstGeom prst="rect">
            <a:avLst/>
          </a:prstGeom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xmlns="" id="{ADE243E3-1681-4C7F-BD46-3CA164F90302}"/>
              </a:ext>
            </a:extLst>
          </p:cNvPr>
          <p:cNvSpPr/>
          <p:nvPr/>
        </p:nvSpPr>
        <p:spPr>
          <a:xfrm>
            <a:off x="3411794" y="5230761"/>
            <a:ext cx="556505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POZOROVÁNÍ LARVY KOMÁRA POD MIKROSKOPEM</a:t>
            </a:r>
          </a:p>
        </p:txBody>
      </p:sp>
    </p:spTree>
    <p:extLst>
      <p:ext uri="{BB962C8B-B14F-4D97-AF65-F5344CB8AC3E}">
        <p14:creationId xmlns:p14="http://schemas.microsoft.com/office/powerpoint/2010/main" val="253345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5F3B2B19-28BE-48C2-80F5-5E513004A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027" y="322259"/>
            <a:ext cx="10058400" cy="1450757"/>
          </a:xfrm>
        </p:spPr>
        <p:txBody>
          <a:bodyPr>
            <a:normAutofit/>
          </a:bodyPr>
          <a:lstStyle/>
          <a:p>
            <a:pPr algn="ctr"/>
            <a:r>
              <a:rPr lang="cs-CZ" sz="3600" dirty="0">
                <a:solidFill>
                  <a:schemeClr val="accent2"/>
                </a:solidFill>
                <a:latin typeface="+mn-lt"/>
              </a:rPr>
              <a:t>Proč komáři (samičky) bodají jen v podvečer </a:t>
            </a:r>
            <a:br>
              <a:rPr lang="cs-CZ" sz="3600" dirty="0">
                <a:solidFill>
                  <a:schemeClr val="accent2"/>
                </a:solidFill>
                <a:latin typeface="+mn-lt"/>
              </a:rPr>
            </a:br>
            <a:r>
              <a:rPr lang="cs-CZ" sz="3600" dirty="0">
                <a:solidFill>
                  <a:schemeClr val="accent2"/>
                </a:solidFill>
                <a:latin typeface="+mn-lt"/>
              </a:rPr>
              <a:t>a za svítání? 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xmlns="" id="{F20D1519-61F9-4290-AB64-95081B919F86}"/>
              </a:ext>
            </a:extLst>
          </p:cNvPr>
          <p:cNvSpPr/>
          <p:nvPr/>
        </p:nvSpPr>
        <p:spPr>
          <a:xfrm>
            <a:off x="1553497" y="2247469"/>
            <a:ext cx="6096000" cy="67191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ctr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cs-CZ" dirty="0">
                <a:solidFill>
                  <a:schemeClr val="accent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KOMÁŘI NEJSOU DOBRÝMI LETCI A SILNÝ VÍTR BY JE MOHL ODFOUKNOUT. A K VEČERU VÍTR USTÁVÁ.</a:t>
            </a: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xmlns="" id="{8F54BF9F-AD46-4D03-8264-356AACDE0017}"/>
              </a:ext>
            </a:extLst>
          </p:cNvPr>
          <p:cNvSpPr/>
          <p:nvPr/>
        </p:nvSpPr>
        <p:spPr>
          <a:xfrm>
            <a:off x="1406013" y="3266702"/>
            <a:ext cx="6096000" cy="67191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cs-CZ" dirty="0">
                <a:solidFill>
                  <a:schemeClr val="accent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PŘES DEN SE ZDRŽUJÍ NĚKDE VE STÍNU, PROTOŽE MAJÍ DROBNÁ TĚLÍČKA A MUSÍ HOSPODAŘIT S VODOU.</a:t>
            </a: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xmlns="" id="{6EEF060B-6264-4F4A-8DC7-54C1C178973B}"/>
              </a:ext>
            </a:extLst>
          </p:cNvPr>
          <p:cNvSpPr/>
          <p:nvPr/>
        </p:nvSpPr>
        <p:spPr>
          <a:xfrm>
            <a:off x="1632156" y="4448726"/>
            <a:ext cx="6096000" cy="67191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ctr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cs-CZ" dirty="0">
                <a:solidFill>
                  <a:schemeClr val="accent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ČLOVĚK VE TMĚ HŮŘE VIDÍ A PTÁCI, KTEŘÍ SE ŽIVÍ LOVEM, V NOCI SPÍ.</a:t>
            </a:r>
          </a:p>
        </p:txBody>
      </p:sp>
      <p:pic>
        <p:nvPicPr>
          <p:cNvPr id="2054" name="Picture 6" descr="Komár, Hmyz, Makro, Biologie, Zvíře, Příroda, Brouk">
            <a:extLst>
              <a:ext uri="{FF2B5EF4-FFF2-40B4-BE49-F238E27FC236}">
                <a16:creationId xmlns:a16="http://schemas.microsoft.com/office/drawing/2014/main" xmlns="" id="{69231C39-C4C7-4D9D-9D85-0668718B5D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4787" y="2747607"/>
            <a:ext cx="3578620" cy="2382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716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xmlns="" id="{6C4B2A89-F48B-4335-A791-DEDDA18790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cs-CZ" sz="2800" b="1" i="1" dirty="0">
                <a:solidFill>
                  <a:schemeClr val="accent1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</a:rPr>
              <a:t> „Vodní medvídek“ je nevědecký název pro bezobratlého živočicha, který fascinuje vědce na celém světě.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2800" b="1" i="1" dirty="0">
                <a:solidFill>
                  <a:schemeClr val="accent1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</a:rPr>
              <a:t> Patří mezi nejpodivnější tvory na planetě a je schopen přežít i jinde ve vesmíru. </a:t>
            </a:r>
            <a:endParaRPr lang="cs-CZ" b="1" i="1" dirty="0">
              <a:solidFill>
                <a:schemeClr val="accent1"/>
              </a:solidFill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xmlns="" id="{06EA7055-3526-49A4-8B3F-37DF5B1051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820" y="3248553"/>
            <a:ext cx="4228643" cy="2867112"/>
          </a:xfrm>
          <a:prstGeom prst="rect">
            <a:avLst/>
          </a:prstGeom>
        </p:spPr>
      </p:pic>
      <p:sp>
        <p:nvSpPr>
          <p:cNvPr id="9" name="Obdélník 8">
            <a:extLst>
              <a:ext uri="{FF2B5EF4-FFF2-40B4-BE49-F238E27FC236}">
                <a16:creationId xmlns:a16="http://schemas.microsoft.com/office/drawing/2014/main" xmlns="" id="{35B6CA32-05E8-4905-8094-FD75675C87EE}"/>
              </a:ext>
            </a:extLst>
          </p:cNvPr>
          <p:cNvSpPr/>
          <p:nvPr/>
        </p:nvSpPr>
        <p:spPr>
          <a:xfrm>
            <a:off x="8672050" y="4904715"/>
            <a:ext cx="2275185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ŽELVUŠKA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915172" y="829618"/>
            <a:ext cx="78359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>
                <a:solidFill>
                  <a:schemeClr val="tx2"/>
                </a:solidFill>
              </a:rPr>
              <a:t>Téma č. 2: Vodní medvídci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204492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ctrTitle"/>
          </p:nvPr>
        </p:nvSpPr>
        <p:spPr>
          <a:xfrm>
            <a:off x="758799" y="1607680"/>
            <a:ext cx="9851158" cy="2738177"/>
          </a:xfrm>
        </p:spPr>
        <p:txBody>
          <a:bodyPr>
            <a:normAutofit/>
          </a:bodyPr>
          <a:lstStyle/>
          <a:p>
            <a:pPr algn="ctr"/>
            <a:r>
              <a:rPr lang="cs-CZ" sz="11500" b="1" dirty="0">
                <a:solidFill>
                  <a:schemeClr val="accent2">
                    <a:lumMod val="50000"/>
                  </a:schemeClr>
                </a:solidFill>
              </a:rPr>
              <a:t>Půdní ekosystém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80987" y="5600700"/>
            <a:ext cx="3305175" cy="900113"/>
          </a:xfrm>
        </p:spPr>
        <p:txBody>
          <a:bodyPr>
            <a:normAutofit lnSpcReduction="10000"/>
          </a:bodyPr>
          <a:lstStyle/>
          <a:p>
            <a:r>
              <a:rPr lang="cs-CZ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Kačalová Jitka</a:t>
            </a:r>
          </a:p>
          <a:p>
            <a:r>
              <a:rPr lang="cs-CZ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618722" y="961350"/>
            <a:ext cx="7766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>
                <a:solidFill>
                  <a:schemeClr val="accent2"/>
                </a:solidFill>
              </a:rPr>
              <a:t>Tematický blok č. 1</a:t>
            </a:r>
          </a:p>
        </p:txBody>
      </p:sp>
    </p:spTree>
    <p:extLst>
      <p:ext uri="{BB962C8B-B14F-4D97-AF65-F5344CB8AC3E}">
        <p14:creationId xmlns:p14="http://schemas.microsoft.com/office/powerpoint/2010/main" val="242351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52C2A33B-E6E4-4D6B-9CBD-E04F840D2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Z čeho se skládá tělo </a:t>
            </a:r>
            <a:r>
              <a:rPr lang="cs-CZ" dirty="0" err="1">
                <a:solidFill>
                  <a:schemeClr val="accent2">
                    <a:lumMod val="75000"/>
                  </a:schemeClr>
                </a:solidFill>
              </a:rPr>
              <a:t>želvušky</a:t>
            </a:r>
            <a:r>
              <a:rPr lang="cs-CZ" dirty="0">
                <a:solidFill>
                  <a:schemeClr val="accent2">
                    <a:lumMod val="75000"/>
                  </a:schemeClr>
                </a:solidFill>
              </a:rPr>
              <a:t>?</a:t>
            </a:r>
          </a:p>
        </p:txBody>
      </p:sp>
      <p:sp>
        <p:nvSpPr>
          <p:cNvPr id="22" name="Ovál 21">
            <a:extLst>
              <a:ext uri="{FF2B5EF4-FFF2-40B4-BE49-F238E27FC236}">
                <a16:creationId xmlns:a16="http://schemas.microsoft.com/office/drawing/2014/main" xmlns="" id="{1850433A-1ED9-4F5F-9B0D-4A23CB00788B}"/>
              </a:ext>
            </a:extLst>
          </p:cNvPr>
          <p:cNvSpPr/>
          <p:nvPr/>
        </p:nvSpPr>
        <p:spPr>
          <a:xfrm>
            <a:off x="1268361" y="1897626"/>
            <a:ext cx="4473678" cy="434585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4" name="Obrázek 23">
            <a:extLst>
              <a:ext uri="{FF2B5EF4-FFF2-40B4-BE49-F238E27FC236}">
                <a16:creationId xmlns:a16="http://schemas.microsoft.com/office/drawing/2014/main" xmlns="" id="{B3D1CC28-6CEE-4896-A4B5-2E761594835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756" y="2812026"/>
            <a:ext cx="2684206" cy="2448232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Obdélník: se zakulacenými rohy 24">
            <a:extLst>
              <a:ext uri="{FF2B5EF4-FFF2-40B4-BE49-F238E27FC236}">
                <a16:creationId xmlns:a16="http://schemas.microsoft.com/office/drawing/2014/main" xmlns="" id="{76745C32-B09B-4AF1-A9F6-A9FD22FE9CCD}"/>
              </a:ext>
            </a:extLst>
          </p:cNvPr>
          <p:cNvSpPr/>
          <p:nvPr/>
        </p:nvSpPr>
        <p:spPr>
          <a:xfrm>
            <a:off x="6907159" y="1846988"/>
            <a:ext cx="3313469" cy="65642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s-CZ" sz="16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ÚSTNÍ ÚSTROJÍ</a:t>
            </a:r>
            <a:endParaRPr lang="cs-CZ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Obdélník: se zakulacenými rohy 29">
            <a:extLst>
              <a:ext uri="{FF2B5EF4-FFF2-40B4-BE49-F238E27FC236}">
                <a16:creationId xmlns:a16="http://schemas.microsoft.com/office/drawing/2014/main" xmlns="" id="{435E5699-C0DB-4C9B-ACBB-80EB2C167520}"/>
              </a:ext>
            </a:extLst>
          </p:cNvPr>
          <p:cNvSpPr/>
          <p:nvPr/>
        </p:nvSpPr>
        <p:spPr>
          <a:xfrm>
            <a:off x="6907160" y="2765936"/>
            <a:ext cx="3313469" cy="65642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s-CZ" sz="16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POVRCH TĚLA (KUTIKULA)</a:t>
            </a:r>
            <a:endParaRPr lang="cs-CZ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Obdélník: se zakulacenými rohy 30">
            <a:extLst>
              <a:ext uri="{FF2B5EF4-FFF2-40B4-BE49-F238E27FC236}">
                <a16:creationId xmlns:a16="http://schemas.microsoft.com/office/drawing/2014/main" xmlns="" id="{F9F99D37-9974-4816-8D97-86186B48CD25}"/>
              </a:ext>
            </a:extLst>
          </p:cNvPr>
          <p:cNvSpPr/>
          <p:nvPr/>
        </p:nvSpPr>
        <p:spPr>
          <a:xfrm>
            <a:off x="6907160" y="3684884"/>
            <a:ext cx="3313469" cy="65642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s-CZ" sz="16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DRÁPKY</a:t>
            </a:r>
            <a:endParaRPr lang="cs-CZ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" name="Obdélník: se zakulacenými rohy 31">
            <a:extLst>
              <a:ext uri="{FF2B5EF4-FFF2-40B4-BE49-F238E27FC236}">
                <a16:creationId xmlns:a16="http://schemas.microsoft.com/office/drawing/2014/main" xmlns="" id="{89330488-4E9F-419F-AF4D-F0ECF99B8103}"/>
              </a:ext>
            </a:extLst>
          </p:cNvPr>
          <p:cNvSpPr/>
          <p:nvPr/>
        </p:nvSpPr>
        <p:spPr>
          <a:xfrm>
            <a:off x="6907160" y="4603832"/>
            <a:ext cx="3313469" cy="65642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s-CZ" sz="16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LALOČNATÉ KONČETINY</a:t>
            </a:r>
            <a:endParaRPr lang="cs-CZ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Obdélník: se zakulacenými rohy 32">
            <a:extLst>
              <a:ext uri="{FF2B5EF4-FFF2-40B4-BE49-F238E27FC236}">
                <a16:creationId xmlns:a16="http://schemas.microsoft.com/office/drawing/2014/main" xmlns="" id="{063BB9F9-D619-4D39-A82E-4DCE1A85BEA0}"/>
              </a:ext>
            </a:extLst>
          </p:cNvPr>
          <p:cNvSpPr/>
          <p:nvPr/>
        </p:nvSpPr>
        <p:spPr>
          <a:xfrm>
            <a:off x="6907161" y="5518232"/>
            <a:ext cx="3313469" cy="65642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s-CZ" sz="16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CHLOUPKY</a:t>
            </a:r>
            <a:endParaRPr lang="cs-CZ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4" name="Přímá spojnice se šipkou 33">
            <a:extLst>
              <a:ext uri="{FF2B5EF4-FFF2-40B4-BE49-F238E27FC236}">
                <a16:creationId xmlns:a16="http://schemas.microsoft.com/office/drawing/2014/main" xmlns="" id="{522A7BC8-EEF8-4E78-AC71-E70BFC7C6640}"/>
              </a:ext>
            </a:extLst>
          </p:cNvPr>
          <p:cNvCxnSpPr>
            <a:endCxn id="25" idx="1"/>
          </p:cNvCxnSpPr>
          <p:nvPr/>
        </p:nvCxnSpPr>
        <p:spPr>
          <a:xfrm flipV="1">
            <a:off x="3126658" y="2175201"/>
            <a:ext cx="3780501" cy="16003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Přímá spojnice se šipkou 35">
            <a:extLst>
              <a:ext uri="{FF2B5EF4-FFF2-40B4-BE49-F238E27FC236}">
                <a16:creationId xmlns:a16="http://schemas.microsoft.com/office/drawing/2014/main" xmlns="" id="{CAB19DAA-2E76-4DFE-A7E9-1FDCE88FA87F}"/>
              </a:ext>
            </a:extLst>
          </p:cNvPr>
          <p:cNvCxnSpPr>
            <a:endCxn id="30" idx="1"/>
          </p:cNvCxnSpPr>
          <p:nvPr/>
        </p:nvCxnSpPr>
        <p:spPr>
          <a:xfrm flipV="1">
            <a:off x="4060723" y="3094149"/>
            <a:ext cx="2846437" cy="4356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Přímá spojnice se šipkou 37">
            <a:extLst>
              <a:ext uri="{FF2B5EF4-FFF2-40B4-BE49-F238E27FC236}">
                <a16:creationId xmlns:a16="http://schemas.microsoft.com/office/drawing/2014/main" xmlns="" id="{D4480FCD-64E0-4623-930A-43A6959EB9D8}"/>
              </a:ext>
            </a:extLst>
          </p:cNvPr>
          <p:cNvCxnSpPr>
            <a:endCxn id="31" idx="1"/>
          </p:cNvCxnSpPr>
          <p:nvPr/>
        </p:nvCxnSpPr>
        <p:spPr>
          <a:xfrm flipV="1">
            <a:off x="4139381" y="4013097"/>
            <a:ext cx="2767779" cy="574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římá spojnice se šipkou 39">
            <a:extLst>
              <a:ext uri="{FF2B5EF4-FFF2-40B4-BE49-F238E27FC236}">
                <a16:creationId xmlns:a16="http://schemas.microsoft.com/office/drawing/2014/main" xmlns="" id="{D5AFF673-94CF-447E-B3F2-47E24737D880}"/>
              </a:ext>
            </a:extLst>
          </p:cNvPr>
          <p:cNvCxnSpPr/>
          <p:nvPr/>
        </p:nvCxnSpPr>
        <p:spPr>
          <a:xfrm>
            <a:off x="3583859" y="3824409"/>
            <a:ext cx="3323300" cy="11537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Přímá spojnice se šipkou 41">
            <a:extLst>
              <a:ext uri="{FF2B5EF4-FFF2-40B4-BE49-F238E27FC236}">
                <a16:creationId xmlns:a16="http://schemas.microsoft.com/office/drawing/2014/main" xmlns="" id="{E2F7BD4A-5F44-4CA2-B93E-A396B95C7B95}"/>
              </a:ext>
            </a:extLst>
          </p:cNvPr>
          <p:cNvCxnSpPr>
            <a:endCxn id="33" idx="1"/>
          </p:cNvCxnSpPr>
          <p:nvPr/>
        </p:nvCxnSpPr>
        <p:spPr>
          <a:xfrm>
            <a:off x="3048000" y="4341310"/>
            <a:ext cx="3859161" cy="15051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162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xmlns="" id="{D9AA56EF-C098-4F67-BD05-D45DBC177E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r>
              <a:rPr lang="cs-CZ" b="1" dirty="0"/>
              <a:t> </a:t>
            </a:r>
            <a:r>
              <a:rPr lang="cs-CZ" sz="2800" b="1" dirty="0">
                <a:solidFill>
                  <a:schemeClr val="accent1"/>
                </a:solidFill>
              </a:rPr>
              <a:t>JAK SE ŽELVUŠKY ROZMNOŽUJÍ?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b="1" dirty="0"/>
              <a:t>  </a:t>
            </a:r>
            <a:r>
              <a:rPr lang="cs-CZ" b="1" i="1" dirty="0">
                <a:solidFill>
                  <a:schemeClr val="accent1">
                    <a:lumMod val="75000"/>
                  </a:schemeClr>
                </a:solidFill>
              </a:rPr>
              <a:t>ŽIJÍ NA POVRCHU MECHŮ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b="1" i="1" dirty="0">
                <a:solidFill>
                  <a:schemeClr val="accent1">
                    <a:lumMod val="75000"/>
                  </a:schemeClr>
                </a:solidFill>
              </a:rPr>
              <a:t>  ROZMNOŽUJÍ SE POHLAVNÍM ZPŮSOBEM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b="1" i="1" dirty="0">
                <a:solidFill>
                  <a:schemeClr val="accent1">
                    <a:lumMod val="75000"/>
                  </a:schemeClr>
                </a:solidFill>
              </a:rPr>
              <a:t> JSOU ODDĚLENÉHO POHLAVÍ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b="1" i="1" dirty="0">
                <a:solidFill>
                  <a:schemeClr val="accent1">
                    <a:lumMod val="75000"/>
                  </a:schemeClr>
                </a:solidFill>
              </a:rPr>
              <a:t> JEDINCI SE LÍHNOU Z OPLOZENÝCH VAJÍČEK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b="1" i="1" dirty="0">
                <a:solidFill>
                  <a:schemeClr val="accent1">
                    <a:lumMod val="75000"/>
                  </a:schemeClr>
                </a:solidFill>
              </a:rPr>
              <a:t> PO VYLÍHNUTÍ MĚŘÍ 0,05 MM</a:t>
            </a:r>
            <a:endParaRPr lang="cs-CZ" i="1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cs-CZ" i="1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cs-CZ" sz="2800" dirty="0"/>
          </a:p>
        </p:txBody>
      </p:sp>
      <p:sp>
        <p:nvSpPr>
          <p:cNvPr id="6" name="Nadpis 5">
            <a:extLst>
              <a:ext uri="{FF2B5EF4-FFF2-40B4-BE49-F238E27FC236}">
                <a16:creationId xmlns:a16="http://schemas.microsoft.com/office/drawing/2014/main" xmlns="" id="{C0940757-4753-481C-8E76-7067FE523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accent2">
                    <a:lumMod val="75000"/>
                  </a:schemeClr>
                </a:solidFill>
              </a:rPr>
              <a:t>Pozorování </a:t>
            </a:r>
            <a:r>
              <a:rPr lang="cs-CZ" dirty="0" err="1">
                <a:solidFill>
                  <a:schemeClr val="accent2">
                    <a:lumMod val="75000"/>
                  </a:schemeClr>
                </a:solidFill>
              </a:rPr>
              <a:t>želvušky</a:t>
            </a:r>
            <a:endParaRPr lang="cs-CZ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 descr="Mech, Kapička Rosy, Manšestr, Vlhký">
            <a:extLst>
              <a:ext uri="{FF2B5EF4-FFF2-40B4-BE49-F238E27FC236}">
                <a16:creationId xmlns:a16="http://schemas.microsoft.com/office/drawing/2014/main" xmlns="" id="{B4BA2B55-2AC0-4E90-8E53-60E87D44B3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8116" y="2104582"/>
            <a:ext cx="4866967" cy="3741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267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3C9B9987-2CD8-4E69-8ACF-1F5F3411D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chemeClr val="accent1">
                    <a:lumMod val="75000"/>
                  </a:schemeClr>
                </a:solidFill>
              </a:rPr>
              <a:t>Vlastnosti </a:t>
            </a:r>
            <a:r>
              <a:rPr lang="cs-CZ" dirty="0" err="1">
                <a:solidFill>
                  <a:schemeClr val="accent1">
                    <a:lumMod val="75000"/>
                  </a:schemeClr>
                </a:solidFill>
              </a:rPr>
              <a:t>želvušky</a:t>
            </a:r>
            <a:endParaRPr lang="cs-CZ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Ovál 2">
            <a:extLst>
              <a:ext uri="{FF2B5EF4-FFF2-40B4-BE49-F238E27FC236}">
                <a16:creationId xmlns:a16="http://schemas.microsoft.com/office/drawing/2014/main" xmlns="" id="{182A8D06-0097-47DD-B16E-62CE68A83735}"/>
              </a:ext>
            </a:extLst>
          </p:cNvPr>
          <p:cNvSpPr/>
          <p:nvPr/>
        </p:nvSpPr>
        <p:spPr>
          <a:xfrm>
            <a:off x="777100" y="2199477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vál 3">
            <a:extLst>
              <a:ext uri="{FF2B5EF4-FFF2-40B4-BE49-F238E27FC236}">
                <a16:creationId xmlns:a16="http://schemas.microsoft.com/office/drawing/2014/main" xmlns="" id="{DE6293B6-B995-4996-A374-6ED38047A21B}"/>
              </a:ext>
            </a:extLst>
          </p:cNvPr>
          <p:cNvSpPr/>
          <p:nvPr/>
        </p:nvSpPr>
        <p:spPr>
          <a:xfrm>
            <a:off x="777100" y="3412286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vál 4">
            <a:extLst>
              <a:ext uri="{FF2B5EF4-FFF2-40B4-BE49-F238E27FC236}">
                <a16:creationId xmlns:a16="http://schemas.microsoft.com/office/drawing/2014/main" xmlns="" id="{0810D759-4931-40C9-A13D-0DACAE9E7BE8}"/>
              </a:ext>
            </a:extLst>
          </p:cNvPr>
          <p:cNvSpPr/>
          <p:nvPr/>
        </p:nvSpPr>
        <p:spPr>
          <a:xfrm>
            <a:off x="777100" y="4663441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vál 5">
            <a:extLst>
              <a:ext uri="{FF2B5EF4-FFF2-40B4-BE49-F238E27FC236}">
                <a16:creationId xmlns:a16="http://schemas.microsoft.com/office/drawing/2014/main" xmlns="" id="{08D36F30-AA7F-40E3-8181-7329E593C326}"/>
              </a:ext>
            </a:extLst>
          </p:cNvPr>
          <p:cNvSpPr/>
          <p:nvPr/>
        </p:nvSpPr>
        <p:spPr>
          <a:xfrm>
            <a:off x="6285741" y="4637877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>
            <a:extLst>
              <a:ext uri="{FF2B5EF4-FFF2-40B4-BE49-F238E27FC236}">
                <a16:creationId xmlns:a16="http://schemas.microsoft.com/office/drawing/2014/main" xmlns="" id="{3D7FA80F-A76E-48BB-82FB-98AF4E35110A}"/>
              </a:ext>
            </a:extLst>
          </p:cNvPr>
          <p:cNvSpPr/>
          <p:nvPr/>
        </p:nvSpPr>
        <p:spPr>
          <a:xfrm>
            <a:off x="6285741" y="3418677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>
            <a:extLst>
              <a:ext uri="{FF2B5EF4-FFF2-40B4-BE49-F238E27FC236}">
                <a16:creationId xmlns:a16="http://schemas.microsoft.com/office/drawing/2014/main" xmlns="" id="{5EE83416-FEE7-4CCA-834B-2FFC62C05048}"/>
              </a:ext>
            </a:extLst>
          </p:cNvPr>
          <p:cNvSpPr/>
          <p:nvPr/>
        </p:nvSpPr>
        <p:spPr>
          <a:xfrm>
            <a:off x="6285741" y="2199477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9" name="Obrázek 8" descr="Saturn, Planeta, Saturn Kroužky, Astronomie, Nebeská">
            <a:extLst>
              <a:ext uri="{FF2B5EF4-FFF2-40B4-BE49-F238E27FC236}">
                <a16:creationId xmlns:a16="http://schemas.microsoft.com/office/drawing/2014/main" xmlns="" id="{EC47042D-3920-4900-9BD3-4B7C2694C54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74" y="2543964"/>
            <a:ext cx="495811" cy="3103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Obrázek 9" descr="Sněhová Vločka, Vločka, Tvar, Sníh, Ledu, Symbol">
            <a:extLst>
              <a:ext uri="{FF2B5EF4-FFF2-40B4-BE49-F238E27FC236}">
                <a16:creationId xmlns:a16="http://schemas.microsoft.com/office/drawing/2014/main" xmlns="" id="{AE5276B3-94DC-4C95-BC30-9FCD7D30368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74" y="4867593"/>
            <a:ext cx="450850" cy="506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Obrázek 10" descr="Koster, Plamen, Oheň">
            <a:extLst>
              <a:ext uri="{FF2B5EF4-FFF2-40B4-BE49-F238E27FC236}">
                <a16:creationId xmlns:a16="http://schemas.microsoft.com/office/drawing/2014/main" xmlns="" id="{17BA25D2-9C39-4793-87F1-BF5282B8D699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74" y="3332236"/>
            <a:ext cx="450850" cy="756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Obrázek 11" descr="Hodiny, Staré Hodiny, Starožitnost, Ciferníku Hodin">
            <a:extLst>
              <a:ext uri="{FF2B5EF4-FFF2-40B4-BE49-F238E27FC236}">
                <a16:creationId xmlns:a16="http://schemas.microsoft.com/office/drawing/2014/main" xmlns="" id="{86CAA43A-008F-4881-9C8E-52E6BB201068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516" y="2428576"/>
            <a:ext cx="450850" cy="450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Obrázek 12" descr="Krevní Tlak, Diagnostika, Tlakomĕr, Měřidlo Tlaku Krve">
            <a:extLst>
              <a:ext uri="{FF2B5EF4-FFF2-40B4-BE49-F238E27FC236}">
                <a16:creationId xmlns:a16="http://schemas.microsoft.com/office/drawing/2014/main" xmlns="" id="{38BFED12-E268-4EAD-9967-E02DF357D02E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516" y="4842029"/>
            <a:ext cx="450850" cy="502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Obrázek 13" descr="Jaderná, Radioaktivita, Toxický, Nebezpečí">
            <a:extLst>
              <a:ext uri="{FF2B5EF4-FFF2-40B4-BE49-F238E27FC236}">
                <a16:creationId xmlns:a16="http://schemas.microsoft.com/office/drawing/2014/main" xmlns="" id="{9FCAF802-41DF-4542-9251-1A2AC79ED96F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516" y="3685132"/>
            <a:ext cx="450850" cy="45085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Obdélník 14">
            <a:extLst>
              <a:ext uri="{FF2B5EF4-FFF2-40B4-BE49-F238E27FC236}">
                <a16:creationId xmlns:a16="http://schemas.microsoft.com/office/drawing/2014/main" xmlns="" id="{91365F79-F35C-4918-A5D0-E565327B20F9}"/>
              </a:ext>
            </a:extLst>
          </p:cNvPr>
          <p:cNvSpPr/>
          <p:nvPr/>
        </p:nvSpPr>
        <p:spPr>
          <a:xfrm>
            <a:off x="1897434" y="2447270"/>
            <a:ext cx="4157420" cy="407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cs-CZ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Byly již použity pro výzkum ve vesmíru</a:t>
            </a:r>
            <a:endParaRPr lang="cs-CZ" sz="2000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Obdélník 15">
            <a:extLst>
              <a:ext uri="{FF2B5EF4-FFF2-40B4-BE49-F238E27FC236}">
                <a16:creationId xmlns:a16="http://schemas.microsoft.com/office/drawing/2014/main" xmlns="" id="{8F274171-A586-484A-93F1-381C79ACE521}"/>
              </a:ext>
            </a:extLst>
          </p:cNvPr>
          <p:cNvSpPr/>
          <p:nvPr/>
        </p:nvSpPr>
        <p:spPr>
          <a:xfrm>
            <a:off x="1945449" y="4867593"/>
            <a:ext cx="2923493" cy="407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cs-CZ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Snášejí velmi nízké teploty</a:t>
            </a:r>
            <a:endParaRPr lang="cs-CZ" sz="2000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Obdélník 16">
            <a:extLst>
              <a:ext uri="{FF2B5EF4-FFF2-40B4-BE49-F238E27FC236}">
                <a16:creationId xmlns:a16="http://schemas.microsoft.com/office/drawing/2014/main" xmlns="" id="{2BAA1264-54B1-4867-A102-E88C4FBDF290}"/>
              </a:ext>
            </a:extLst>
          </p:cNvPr>
          <p:cNvSpPr/>
          <p:nvPr/>
        </p:nvSpPr>
        <p:spPr>
          <a:xfrm>
            <a:off x="7471653" y="3691317"/>
            <a:ext cx="2938177" cy="8389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cs-CZ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Odolávají velmi vysokému </a:t>
            </a:r>
          </a:p>
          <a:p>
            <a:pPr lvl="0"/>
            <a:r>
              <a:rPr lang="cs-CZ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radioaktivnímu záření</a:t>
            </a:r>
          </a:p>
        </p:txBody>
      </p:sp>
      <p:sp>
        <p:nvSpPr>
          <p:cNvPr id="18" name="Obdélník 17">
            <a:extLst>
              <a:ext uri="{FF2B5EF4-FFF2-40B4-BE49-F238E27FC236}">
                <a16:creationId xmlns:a16="http://schemas.microsoft.com/office/drawing/2014/main" xmlns="" id="{AFFAF142-90B8-4B36-B60A-F1379B60B8ED}"/>
              </a:ext>
            </a:extLst>
          </p:cNvPr>
          <p:cNvSpPr/>
          <p:nvPr/>
        </p:nvSpPr>
        <p:spPr>
          <a:xfrm>
            <a:off x="1923274" y="3682121"/>
            <a:ext cx="4131580" cy="407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cs-CZ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Jsou odolné i velmi vysokým teplotám</a:t>
            </a:r>
            <a:endParaRPr lang="cs-CZ" sz="2000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Obdélník 18">
            <a:extLst>
              <a:ext uri="{FF2B5EF4-FFF2-40B4-BE49-F238E27FC236}">
                <a16:creationId xmlns:a16="http://schemas.microsoft.com/office/drawing/2014/main" xmlns="" id="{AC688995-EE3F-42BE-BA72-BC5120B52242}"/>
              </a:ext>
            </a:extLst>
          </p:cNvPr>
          <p:cNvSpPr/>
          <p:nvPr/>
        </p:nvSpPr>
        <p:spPr>
          <a:xfrm>
            <a:off x="7479096" y="4935945"/>
            <a:ext cx="2227597" cy="407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cs-CZ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Snášejí i vysoký tlak</a:t>
            </a:r>
            <a:endParaRPr lang="cs-CZ" sz="2000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Obdélník 19">
            <a:extLst>
              <a:ext uri="{FF2B5EF4-FFF2-40B4-BE49-F238E27FC236}">
                <a16:creationId xmlns:a16="http://schemas.microsoft.com/office/drawing/2014/main" xmlns="" id="{998AF8BF-33E7-4E66-9F90-3742D6E97560}"/>
              </a:ext>
            </a:extLst>
          </p:cNvPr>
          <p:cNvSpPr/>
          <p:nvPr/>
        </p:nvSpPr>
        <p:spPr>
          <a:xfrm>
            <a:off x="7471652" y="2386114"/>
            <a:ext cx="4322729" cy="1065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cs-CZ" sz="2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Mohou přežít i velmi dlouhou dobu, neboť nepříznivá období přežívají         ve spoře</a:t>
            </a:r>
            <a:endParaRPr lang="cs-CZ" sz="2000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378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97280" y="2692932"/>
            <a:ext cx="10058400" cy="1450757"/>
          </a:xfrm>
        </p:spPr>
        <p:txBody>
          <a:bodyPr/>
          <a:lstStyle/>
          <a:p>
            <a:r>
              <a:rPr lang="cs-CZ" b="1" dirty="0">
                <a:solidFill>
                  <a:srgbClr val="145C22"/>
                </a:solidFill>
              </a:rPr>
              <a:t>Děkuji za pozornost</a:t>
            </a:r>
          </a:p>
        </p:txBody>
      </p:sp>
      <p:pic>
        <p:nvPicPr>
          <p:cNvPr id="4" name="Obrázek 3" descr="\\op.msmt.cz\DavWWWRoot\SiteCollectionDocuments\OPVVV\12_Publicita\Vizuální identita OP VVV - platná loga 2014-2020\02_Logolinky\a) logolink horizontální a vertikální čj barevný\EU OP VVV MSMT logo horizont CZ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87" y="5977468"/>
            <a:ext cx="3706707" cy="661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34" y="445124"/>
            <a:ext cx="1864787" cy="1864787"/>
          </a:xfrm>
          <a:prstGeom prst="rect">
            <a:avLst/>
          </a:prstGeom>
        </p:spPr>
      </p:pic>
      <p:pic>
        <p:nvPicPr>
          <p:cNvPr id="2050" name="Picture 2" descr="Silueta, Zvíře, Pták, Dravce, Raptor, Stín">
            <a:extLst>
              <a:ext uri="{FF2B5EF4-FFF2-40B4-BE49-F238E27FC236}">
                <a16:creationId xmlns:a16="http://schemas.microsoft.com/office/drawing/2014/main" xmlns="" id="{4A46349F-12BA-4C84-B958-2D686B9E42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865" y="1917289"/>
            <a:ext cx="5791200" cy="5338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552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5D168229-5D55-40DF-9B23-9299F468B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>
                <a:solidFill>
                  <a:schemeClr val="accent2">
                    <a:lumMod val="50000"/>
                  </a:schemeClr>
                </a:solidFill>
              </a:rPr>
              <a:t>Zdroje: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xmlns="" id="{24D782D1-4E3B-40AC-A032-EB76471776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3"/>
            <a:ext cx="10058400" cy="4460473"/>
          </a:xfrm>
        </p:spPr>
        <p:txBody>
          <a:bodyPr>
            <a:normAutofit fontScale="92500" lnSpcReduction="10000"/>
          </a:bodyPr>
          <a:lstStyle/>
          <a:p>
            <a:r>
              <a:rPr lang="cs-CZ" sz="1800" dirty="0"/>
              <a:t>Fotografie:</a:t>
            </a:r>
          </a:p>
          <a:p>
            <a:r>
              <a:rPr lang="cs-CZ" sz="1800" dirty="0" err="1"/>
              <a:t>Slide</a:t>
            </a:r>
            <a:r>
              <a:rPr lang="cs-CZ" sz="1800" dirty="0"/>
              <a:t> 1:</a:t>
            </a:r>
          </a:p>
          <a:p>
            <a:r>
              <a:rPr lang="pl-PL" sz="1800" i="1" dirty="0"/>
              <a:t>Krtek obecný</a:t>
            </a:r>
            <a:r>
              <a:rPr lang="pl-PL" sz="1800" dirty="0"/>
              <a:t> [online]. [cit. 2021-6-28]. Dostupné z: </a:t>
            </a:r>
            <a:r>
              <a:rPr lang="pl-PL" sz="1800" dirty="0">
                <a:hlinkClick r:id="rId2"/>
              </a:rPr>
              <a:t>https://pixabay.com/cs/photos/krtek-p%C5%99%C3%ADrody-zv%C3%AD%C5%99ata-navym%C3%BD%C5%A1lel-13299/</a:t>
            </a:r>
            <a:endParaRPr lang="pl-PL" sz="1800" dirty="0"/>
          </a:p>
          <a:p>
            <a:r>
              <a:rPr lang="pl-PL" sz="1800" i="1" dirty="0"/>
              <a:t>Žížala obecná</a:t>
            </a:r>
            <a:r>
              <a:rPr lang="pl-PL" sz="1800" dirty="0"/>
              <a:t> [online]. [cit. 2021-6-28]. Dostupné z: </a:t>
            </a:r>
            <a:r>
              <a:rPr lang="pl-PL" sz="1800" dirty="0">
                <a:hlinkClick r:id="rId3"/>
              </a:rPr>
              <a:t>https://pixabay.com/cs/photos/%C4%8Derv-%C5%BE%C3%AD%C5%BEala-annelid-p%C3%A1sek-%C4%8Derva-4763219/</a:t>
            </a:r>
            <a:endParaRPr lang="pl-PL" sz="1800" dirty="0"/>
          </a:p>
          <a:p>
            <a:r>
              <a:rPr lang="cs-CZ" sz="1800" i="1" dirty="0"/>
              <a:t>Muchomůrka červená</a:t>
            </a:r>
            <a:r>
              <a:rPr lang="cs-CZ" sz="1800" dirty="0"/>
              <a:t> [online]. [cit. 2021-6-28]. Dostupné z: </a:t>
            </a:r>
            <a:r>
              <a:rPr lang="cs-CZ" sz="1800" dirty="0">
                <a:hlinkClick r:id="rId4"/>
              </a:rPr>
              <a:t>https://pixabay.com/cs/photos/muchom%C5%AFrka-mech-les-listy-podzim-3714131/4%8Derva-4763219/</a:t>
            </a:r>
            <a:endParaRPr lang="cs-CZ" sz="1800" dirty="0"/>
          </a:p>
          <a:p>
            <a:r>
              <a:rPr lang="cs-CZ" sz="1800" dirty="0" err="1"/>
              <a:t>Slide</a:t>
            </a:r>
            <a:r>
              <a:rPr lang="cs-CZ" sz="1800" dirty="0"/>
              <a:t> 3:</a:t>
            </a:r>
          </a:p>
          <a:p>
            <a:r>
              <a:rPr lang="cs-CZ" sz="1800" i="1" dirty="0"/>
              <a:t>Cibule</a:t>
            </a:r>
            <a:r>
              <a:rPr lang="cs-CZ" sz="1800" dirty="0"/>
              <a:t> [online]. [cit. 2021-6-28]. Dostupné z: </a:t>
            </a:r>
            <a:r>
              <a:rPr lang="cs-CZ" sz="1800" dirty="0">
                <a:hlinkClick r:id="rId5"/>
              </a:rPr>
              <a:t>https://pixabay.com/cs/photos/cibule-na-orn%C3%A9-p%C5%AFd%C4%9B-pole-3540502/</a:t>
            </a:r>
            <a:endParaRPr lang="cs-CZ" sz="1800" dirty="0"/>
          </a:p>
          <a:p>
            <a:pPr marL="0" indent="0">
              <a:buNone/>
            </a:pPr>
            <a:r>
              <a:rPr lang="cs-CZ" sz="1800" dirty="0" err="1"/>
              <a:t>Slide</a:t>
            </a:r>
            <a:r>
              <a:rPr lang="cs-CZ" sz="1800" dirty="0"/>
              <a:t> 4: </a:t>
            </a:r>
          </a:p>
          <a:p>
            <a:pPr marL="0" indent="0">
              <a:buNone/>
            </a:pPr>
            <a:r>
              <a:rPr lang="pl-PL" sz="1800" i="1" dirty="0"/>
              <a:t>Traktor</a:t>
            </a:r>
            <a:r>
              <a:rPr lang="pl-PL" sz="1800" dirty="0"/>
              <a:t> [online]. [cit. 2021-6-28]. Dostupné z: https://pixabay.com/cs/photos/traktor-p%C4%9Bstov%C3%A1n%C3%AD-pole-pluh-orba-5765800</a:t>
            </a:r>
            <a:r>
              <a:rPr lang="cs-CZ" sz="1800" dirty="0"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/</a:t>
            </a:r>
            <a:endParaRPr lang="cs-CZ" sz="1800" dirty="0"/>
          </a:p>
          <a:p>
            <a:endParaRPr lang="cs-CZ" sz="1800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591938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>
                <a:solidFill>
                  <a:schemeClr val="accent2">
                    <a:lumMod val="50000"/>
                  </a:schemeClr>
                </a:solidFill>
              </a:rPr>
              <a:t>Zdroje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17901" y="1737359"/>
            <a:ext cx="9937779" cy="4652931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cs-CZ" sz="6800" dirty="0" err="1"/>
              <a:t>Slide</a:t>
            </a:r>
            <a:r>
              <a:rPr lang="cs-CZ" sz="6800" dirty="0"/>
              <a:t> 5:</a:t>
            </a:r>
            <a:r>
              <a:rPr lang="pl-PL" sz="6800" dirty="0"/>
              <a:t> </a:t>
            </a:r>
          </a:p>
          <a:p>
            <a:pPr marL="0" indent="0">
              <a:buNone/>
            </a:pPr>
            <a:r>
              <a:rPr lang="pl-PL" sz="6800" i="1" dirty="0"/>
              <a:t>Sucho</a:t>
            </a:r>
            <a:r>
              <a:rPr lang="pl-PL" sz="6800" dirty="0"/>
              <a:t> [online]. [cit. 2021-6-28]. Dostupné z: </a:t>
            </a:r>
            <a:r>
              <a:rPr lang="pl-PL" sz="6800" dirty="0">
                <a:hlinkClick r:id="rId3"/>
              </a:rPr>
              <a:t>https://pixabay.com/cs/photos/zem%C4%9B-sucho-pozemn%C3%AD-dehydratovan%C3%A9-335</a:t>
            </a:r>
            <a:endParaRPr lang="pl-PL" sz="6800" dirty="0"/>
          </a:p>
          <a:p>
            <a:pPr marL="0" indent="0">
              <a:buNone/>
            </a:pPr>
            <a:r>
              <a:rPr lang="cs-CZ" sz="6800" dirty="0" err="1"/>
              <a:t>Slide</a:t>
            </a:r>
            <a:r>
              <a:rPr lang="cs-CZ" sz="6800" dirty="0"/>
              <a:t> 6: </a:t>
            </a:r>
          </a:p>
          <a:p>
            <a:pPr marL="0" indent="0">
              <a:buNone/>
            </a:pPr>
            <a:r>
              <a:rPr lang="cs-CZ" sz="6800" dirty="0"/>
              <a:t>Ema </a:t>
            </a:r>
            <a:r>
              <a:rPr lang="cs-CZ" sz="6800" dirty="0" err="1"/>
              <a:t>Kobieluszová</a:t>
            </a:r>
            <a:r>
              <a:rPr lang="cs-CZ" sz="6800" dirty="0"/>
              <a:t>, 6.C</a:t>
            </a:r>
          </a:p>
          <a:p>
            <a:pPr marL="0" indent="0">
              <a:buNone/>
            </a:pPr>
            <a:r>
              <a:rPr lang="cs-CZ" sz="6800" dirty="0" err="1"/>
              <a:t>Slide</a:t>
            </a:r>
            <a:r>
              <a:rPr lang="cs-CZ" sz="6800" dirty="0"/>
              <a:t> 7: </a:t>
            </a:r>
          </a:p>
          <a:p>
            <a:pPr marL="0" indent="0">
              <a:buNone/>
            </a:pPr>
            <a:r>
              <a:rPr lang="cs-CZ" sz="6800" dirty="0"/>
              <a:t>Adéla </a:t>
            </a:r>
            <a:r>
              <a:rPr lang="cs-CZ" sz="6800" dirty="0" err="1"/>
              <a:t>Baselidesová</a:t>
            </a:r>
            <a:r>
              <a:rPr lang="cs-CZ" sz="6800" dirty="0"/>
              <a:t> 6.C, Ema </a:t>
            </a:r>
            <a:r>
              <a:rPr lang="cs-CZ" sz="6800" dirty="0" err="1"/>
              <a:t>Kobieluszová</a:t>
            </a:r>
            <a:r>
              <a:rPr lang="cs-CZ" sz="6800" dirty="0"/>
              <a:t> 6.C, Pavel </a:t>
            </a:r>
            <a:r>
              <a:rPr lang="cs-CZ" sz="6800" dirty="0" err="1"/>
              <a:t>Rucki</a:t>
            </a:r>
            <a:r>
              <a:rPr lang="cs-CZ" sz="6800" dirty="0"/>
              <a:t> 6.C</a:t>
            </a:r>
          </a:p>
          <a:p>
            <a:pPr marL="0" indent="0">
              <a:buNone/>
            </a:pPr>
            <a:r>
              <a:rPr lang="cs-CZ" sz="6800" dirty="0" err="1"/>
              <a:t>Slide</a:t>
            </a:r>
            <a:r>
              <a:rPr lang="cs-CZ" sz="6800" dirty="0"/>
              <a:t> 8: </a:t>
            </a:r>
          </a:p>
          <a:p>
            <a:pPr marL="0" indent="0">
              <a:buNone/>
            </a:pPr>
            <a:r>
              <a:rPr lang="cs-CZ" sz="6800" dirty="0"/>
              <a:t>Pavel </a:t>
            </a:r>
            <a:r>
              <a:rPr lang="cs-CZ" sz="6800" dirty="0" err="1"/>
              <a:t>Rucki</a:t>
            </a:r>
            <a:r>
              <a:rPr lang="cs-CZ" sz="6800" dirty="0"/>
              <a:t> 6.C, Pavel </a:t>
            </a:r>
            <a:r>
              <a:rPr lang="cs-CZ" sz="6800" dirty="0" err="1"/>
              <a:t>Rucki</a:t>
            </a:r>
            <a:r>
              <a:rPr lang="cs-CZ" sz="6800" dirty="0"/>
              <a:t> 6.C, Jan </a:t>
            </a:r>
            <a:r>
              <a:rPr lang="cs-CZ" sz="6800" dirty="0" err="1"/>
              <a:t>Kwaczek</a:t>
            </a:r>
            <a:r>
              <a:rPr lang="cs-CZ" sz="6800" dirty="0"/>
              <a:t> 6.C</a:t>
            </a:r>
          </a:p>
          <a:p>
            <a:pPr marL="0" indent="0">
              <a:buNone/>
            </a:pPr>
            <a:r>
              <a:rPr lang="cs-CZ" sz="6800" dirty="0" err="1"/>
              <a:t>Slide</a:t>
            </a:r>
            <a:r>
              <a:rPr lang="cs-CZ" sz="6800" dirty="0"/>
              <a:t> 9: </a:t>
            </a:r>
          </a:p>
          <a:p>
            <a:pPr marL="0" indent="0">
              <a:buNone/>
            </a:pPr>
            <a:r>
              <a:rPr lang="cs-CZ" sz="6800" i="1" dirty="0"/>
              <a:t>Škvor obecný</a:t>
            </a:r>
            <a:r>
              <a:rPr lang="cs-CZ" sz="6800" dirty="0"/>
              <a:t> [online]. [cit. 2021-6-28]. Dostupné z: </a:t>
            </a:r>
            <a:r>
              <a:rPr lang="cs-CZ" sz="6800" dirty="0">
                <a:hlinkClick r:id="rId4"/>
              </a:rPr>
              <a:t>https://pixabay.com/cs/photos/%C5%A1kvor-hmyz-forticula-auriculata-560780/</a:t>
            </a:r>
            <a:endParaRPr lang="cs-CZ" sz="6800" dirty="0"/>
          </a:p>
          <a:p>
            <a:pPr marL="0" indent="0">
              <a:buNone/>
            </a:pPr>
            <a:r>
              <a:rPr lang="pl-PL" sz="6800" i="1" dirty="0"/>
              <a:t>Stinka obecná</a:t>
            </a:r>
            <a:r>
              <a:rPr lang="pl-PL" sz="6800" dirty="0"/>
              <a:t> [online]. [cit. 2021-6-28]. Dostupné z: </a:t>
            </a:r>
            <a:r>
              <a:rPr lang="pl-PL" sz="6800" dirty="0">
                <a:hlinkClick r:id="rId5"/>
              </a:rPr>
              <a:t>https://pixabay.com/cs/photos/st%C3%ADnek-pozemn%C3%AD-isopods-167261/</a:t>
            </a:r>
            <a:endParaRPr lang="pl-PL" sz="68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r>
              <a:rPr lang="cs-CZ" sz="7200" dirty="0" err="1"/>
              <a:t>Slide</a:t>
            </a:r>
            <a:r>
              <a:rPr lang="cs-CZ" sz="7200" dirty="0"/>
              <a:t> 10: Karin Walachová</a:t>
            </a:r>
          </a:p>
          <a:p>
            <a:pPr marL="0" indent="0">
              <a:buNone/>
            </a:pPr>
            <a:r>
              <a:rPr lang="cs-CZ" sz="7200" dirty="0" err="1"/>
              <a:t>Slide</a:t>
            </a:r>
            <a:r>
              <a:rPr lang="cs-CZ" sz="7200" dirty="0"/>
              <a:t> 11: Karin Walachová</a:t>
            </a:r>
          </a:p>
          <a:p>
            <a:pPr marL="0" indent="0">
              <a:buNone/>
            </a:pPr>
            <a:r>
              <a:rPr lang="cs-CZ" sz="7200" dirty="0" err="1"/>
              <a:t>Slide</a:t>
            </a:r>
            <a:r>
              <a:rPr lang="cs-CZ" sz="7200" dirty="0"/>
              <a:t> 12: </a:t>
            </a:r>
            <a:r>
              <a:rPr lang="cs-CZ" sz="7200" dirty="0">
                <a:hlinkClick r:id="rId6"/>
              </a:rPr>
              <a:t>https://pixabay.com/cs/photos/kom%C3%A1r-hmyz-makro-biologie-zv%C3%AD%C5%99e-562066/</a:t>
            </a:r>
            <a:endParaRPr lang="cs-CZ" sz="72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sz="7200" u="sng" dirty="0">
              <a:effectLst>
                <a:outerShdw blurRad="38100" dist="25400" dir="5400000" algn="ctr">
                  <a:srgbClr val="6E747A">
                    <a:alpha val="43000"/>
                  </a:srgbClr>
                </a:outerShdw>
              </a:effectLst>
            </a:endParaRPr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7200" u="sng" dirty="0">
              <a:effectLst>
                <a:outerShdw blurRad="38100" dist="25400" dir="5400000" algn="ctr">
                  <a:srgbClr val="6E747A">
                    <a:alpha val="43000"/>
                  </a:srgbClr>
                </a:outerShdw>
              </a:effectLst>
            </a:endParaRPr>
          </a:p>
          <a:p>
            <a:pPr marL="0" indent="0">
              <a:buNone/>
            </a:pPr>
            <a:endParaRPr lang="cs-CZ" sz="1800" u="sng" dirty="0">
              <a:effectLst>
                <a:outerShdw blurRad="38100" dist="25400" dir="5400000" algn="ctr">
                  <a:srgbClr val="6E747A">
                    <a:alpha val="43000"/>
                  </a:srgbClr>
                </a:outerShdw>
              </a:effectLst>
            </a:endParaRPr>
          </a:p>
          <a:p>
            <a:pPr marL="0" indent="0">
              <a:buNone/>
            </a:pPr>
            <a:endParaRPr lang="cs-CZ" sz="1800" u="sng" dirty="0">
              <a:effectLst>
                <a:outerShdw blurRad="38100" dist="25400" dir="5400000" algn="ctr">
                  <a:srgbClr val="6E747A">
                    <a:alpha val="43000"/>
                  </a:srgbClr>
                </a:outerShdw>
              </a:effectLst>
            </a:endParaRPr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r>
              <a:rPr lang="cs-CZ" sz="7200" dirty="0"/>
              <a:t>              </a:t>
            </a:r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sz="6400" dirty="0"/>
          </a:p>
          <a:p>
            <a:pPr marL="0" indent="0">
              <a:buNone/>
            </a:pPr>
            <a:endParaRPr lang="cs-CZ" sz="6400" dirty="0"/>
          </a:p>
          <a:p>
            <a:pPr marL="0" indent="0">
              <a:buNone/>
            </a:pPr>
            <a:endParaRPr lang="cs-CZ" sz="3700" dirty="0"/>
          </a:p>
          <a:p>
            <a:pPr marL="0" indent="0">
              <a:buNone/>
            </a:pPr>
            <a:r>
              <a:rPr lang="cs-CZ" sz="3700" dirty="0"/>
              <a:t>                </a:t>
            </a:r>
          </a:p>
          <a:p>
            <a:pPr marL="0" indent="0">
              <a:buNone/>
            </a:pPr>
            <a:r>
              <a:rPr lang="cs-CZ" sz="1800" dirty="0"/>
              <a:t> </a:t>
            </a:r>
          </a:p>
          <a:p>
            <a:pPr marL="0" indent="0">
              <a:buNone/>
            </a:pPr>
            <a:r>
              <a:rPr lang="cs-CZ" sz="1800" dirty="0"/>
              <a:t>              3. </a:t>
            </a:r>
            <a:r>
              <a:rPr lang="cs-CZ" sz="1800" dirty="0">
                <a:hlinkClick r:id="rId7"/>
              </a:rPr>
              <a:t>https://cdn.ay.com/photo/2020/03/20/20/24/fly-4951951_1280.jpg</a:t>
            </a:r>
            <a:endParaRPr lang="cs-CZ" sz="1800" dirty="0"/>
          </a:p>
          <a:p>
            <a:pPr marL="0" indent="0">
              <a:buNone/>
            </a:pPr>
            <a:r>
              <a:rPr lang="cs-CZ" sz="1800" dirty="0" err="1">
                <a:solidFill>
                  <a:schemeClr val="tx1"/>
                </a:solidFill>
              </a:rPr>
              <a:t>Slide</a:t>
            </a:r>
            <a:r>
              <a:rPr lang="cs-CZ" sz="1800" dirty="0">
                <a:solidFill>
                  <a:schemeClr val="tx1"/>
                </a:solidFill>
              </a:rPr>
              <a:t> 4: 4. </a:t>
            </a:r>
            <a:r>
              <a:rPr lang="cs-CZ" sz="1800" dirty="0">
                <a:solidFill>
                  <a:schemeClr val="tx1"/>
                </a:solidFill>
                <a:hlinkClick r:id="rId8"/>
              </a:rPr>
              <a:t>https://upload.wikimedia.org/wikipedia/commons/9/96/Tephritidae_-_Rhagoletis_cerasi.JPG</a:t>
            </a:r>
            <a:endParaRPr lang="cs-CZ" sz="1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cs-CZ" sz="1800" dirty="0">
                <a:solidFill>
                  <a:schemeClr val="tx1"/>
                </a:solidFill>
              </a:rPr>
              <a:t>              5. </a:t>
            </a:r>
            <a:r>
              <a:rPr lang="cs-CZ" sz="1800" dirty="0">
                <a:solidFill>
                  <a:schemeClr val="tx1"/>
                </a:solidFill>
                <a:hlinkClick r:id="rId9"/>
              </a:rPr>
              <a:t>https://cdn.pixabay.com/photo/2019/09/09/09/36/insects-4463185__340.jpg</a:t>
            </a:r>
            <a:endParaRPr lang="cs-CZ" sz="1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cs-CZ" sz="1800" dirty="0">
                <a:solidFill>
                  <a:schemeClr val="tx1"/>
                </a:solidFill>
              </a:rPr>
              <a:t>              7. </a:t>
            </a:r>
            <a:r>
              <a:rPr lang="cs-CZ" sz="1800" dirty="0">
                <a:hlinkClick r:id="rId10"/>
              </a:rPr>
              <a:t>https://pixabay.com/pl/images/search/pest%C5%99enka</a:t>
            </a:r>
            <a:endParaRPr lang="cs-CZ" sz="1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cs-CZ" dirty="0">
                <a:solidFill>
                  <a:schemeClr val="tx1"/>
                </a:solidFill>
              </a:rPr>
              <a:t>             </a:t>
            </a:r>
            <a:r>
              <a:rPr lang="cs-CZ" sz="1800" dirty="0">
                <a:solidFill>
                  <a:schemeClr val="tx1"/>
                </a:solidFill>
              </a:rPr>
              <a:t>8. </a:t>
            </a:r>
            <a:r>
              <a:rPr lang="cs-CZ" sz="1800" dirty="0">
                <a:solidFill>
                  <a:schemeClr val="tx1"/>
                </a:solidFill>
                <a:hlinkClick r:id="rId11"/>
              </a:rPr>
              <a:t>https://cdn.pixabay.com/photo/2016/03/16/13/57/mole-cricket-1260757_1280.jpg</a:t>
            </a:r>
            <a:endParaRPr lang="cs-CZ" sz="1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cs-CZ" sz="1800" dirty="0">
                <a:solidFill>
                  <a:schemeClr val="tx1"/>
                </a:solidFill>
              </a:rPr>
              <a:t>              9. </a:t>
            </a:r>
            <a:r>
              <a:rPr lang="cs-CZ" sz="1800" dirty="0">
                <a:solidFill>
                  <a:schemeClr val="tx1"/>
                </a:solidFill>
                <a:hlinkClick r:id="rId12"/>
              </a:rPr>
              <a:t>https://cdn.pixabay.com/photo/2015/03/26/10/10/water-strider-691039_1280.jpg</a:t>
            </a:r>
            <a:endParaRPr lang="cs-CZ" sz="18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cs-CZ" sz="18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cs-CZ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cs-CZ" sz="1800" dirty="0"/>
              <a:t>Pavel</a:t>
            </a:r>
            <a:endParaRPr lang="cs-CZ" sz="1800" dirty="0">
              <a:solidFill>
                <a:schemeClr val="tx1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1108952" y="5487258"/>
            <a:ext cx="101673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385939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>
                <a:solidFill>
                  <a:schemeClr val="accent2">
                    <a:lumMod val="50000"/>
                  </a:schemeClr>
                </a:solidFill>
              </a:rPr>
              <a:t>Zdroje</a:t>
            </a:r>
            <a:endParaRPr lang="en-GB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177158" y="1845734"/>
            <a:ext cx="9978521" cy="402336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cs-CZ" sz="6800" i="1" dirty="0"/>
              <a:t>Stonožka </a:t>
            </a:r>
            <a:r>
              <a:rPr lang="cs-CZ" sz="6800" i="1" dirty="0" err="1"/>
              <a:t>škvorová</a:t>
            </a:r>
            <a:r>
              <a:rPr lang="cs-CZ" sz="6800" dirty="0"/>
              <a:t> [online]. [cit. 2021-6-28]. Dostupné z: </a:t>
            </a:r>
            <a:r>
              <a:rPr lang="cs-CZ" sz="6800" dirty="0">
                <a:hlinkClick r:id="rId2"/>
              </a:rPr>
              <a:t>https://pixabay.com/cs/photos/ob%C5%99%C3%AD-tausendf%C3%BC%C3%9Fer-stono%C5%BEky-%C4%8Dlenovci-346178/</a:t>
            </a:r>
            <a:endParaRPr lang="cs-CZ" sz="6800" dirty="0"/>
          </a:p>
          <a:p>
            <a:pPr marL="0" indent="0">
              <a:buNone/>
            </a:pPr>
            <a:r>
              <a:rPr lang="cs-CZ" sz="6800" dirty="0" err="1"/>
              <a:t>Slide</a:t>
            </a:r>
            <a:r>
              <a:rPr lang="cs-CZ" sz="6800" dirty="0"/>
              <a:t> 10: </a:t>
            </a:r>
          </a:p>
          <a:p>
            <a:pPr marL="0" indent="0">
              <a:buNone/>
            </a:pPr>
            <a:r>
              <a:rPr lang="cs-CZ" sz="6800" dirty="0"/>
              <a:t>Karin Walachová</a:t>
            </a:r>
          </a:p>
          <a:p>
            <a:pPr marL="0" indent="0">
              <a:buNone/>
            </a:pPr>
            <a:r>
              <a:rPr lang="cs-CZ" sz="6800" dirty="0" err="1"/>
              <a:t>Slide</a:t>
            </a:r>
            <a:r>
              <a:rPr lang="cs-CZ" sz="6800" dirty="0"/>
              <a:t> 11: </a:t>
            </a:r>
          </a:p>
          <a:p>
            <a:pPr marL="0" indent="0">
              <a:buNone/>
            </a:pPr>
            <a:r>
              <a:rPr lang="cs-CZ" sz="6800" dirty="0"/>
              <a:t>Karin Walachová</a:t>
            </a:r>
          </a:p>
          <a:p>
            <a:pPr marL="0" indent="0">
              <a:buNone/>
            </a:pPr>
            <a:r>
              <a:rPr lang="cs-CZ" sz="6800" dirty="0" err="1"/>
              <a:t>Slide</a:t>
            </a:r>
            <a:r>
              <a:rPr lang="cs-CZ" sz="6800" dirty="0"/>
              <a:t> 12: </a:t>
            </a:r>
          </a:p>
          <a:p>
            <a:pPr marL="0" indent="0">
              <a:buNone/>
            </a:pPr>
            <a:r>
              <a:rPr lang="pl-PL" sz="6800" i="1" dirty="0"/>
              <a:t>Žížala obecná</a:t>
            </a:r>
            <a:r>
              <a:rPr lang="pl-PL" sz="6800" dirty="0"/>
              <a:t> [online]. [cit. 2021-6-28]. Dostupné z: </a:t>
            </a:r>
            <a:r>
              <a:rPr lang="pl-PL" sz="6800" dirty="0">
                <a:hlinkClick r:id="rId3"/>
              </a:rPr>
              <a:t>https://pixabay.com/cs/photos/kom%C3%A1r-hmyz-makro-biologie-zv%C3%AD%C5%99e-562066/</a:t>
            </a:r>
            <a:endParaRPr lang="pl-PL" sz="6800" dirty="0"/>
          </a:p>
          <a:p>
            <a:pPr marL="0" indent="0">
              <a:buNone/>
            </a:pPr>
            <a:r>
              <a:rPr lang="pl-PL" sz="6800" dirty="0"/>
              <a:t>Slide 14: </a:t>
            </a:r>
          </a:p>
          <a:p>
            <a:pPr marL="0" indent="0">
              <a:buNone/>
            </a:pPr>
            <a:r>
              <a:rPr lang="pl-PL" sz="6800" dirty="0"/>
              <a:t>Karin Walachová</a:t>
            </a:r>
          </a:p>
          <a:p>
            <a:pPr marL="0" indent="0">
              <a:buNone/>
            </a:pPr>
            <a:r>
              <a:rPr lang="pl-PL" sz="6800" dirty="0"/>
              <a:t>Slide 16: </a:t>
            </a:r>
          </a:p>
          <a:p>
            <a:pPr marL="0" indent="0">
              <a:buNone/>
            </a:pPr>
            <a:r>
              <a:rPr lang="pl-PL" sz="6800" dirty="0"/>
              <a:t>Karin Walachová</a:t>
            </a:r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r>
              <a:rPr lang="cs-CZ" sz="3800" dirty="0"/>
              <a:t>Slide1: </a:t>
            </a:r>
            <a:r>
              <a:rPr lang="cs-CZ" sz="3800" dirty="0">
                <a:hlinkClick r:id="rId4"/>
              </a:rPr>
              <a:t>https://pixabay.com/cs/photos/roh%C3%A1%C4%8D-roh%C3%A1%C4%8D-velk%C3%BD-roh%C3%A1%C4%8D-obecn%C3%BD-383984/</a:t>
            </a:r>
            <a:endParaRPr lang="cs-CZ" sz="3800" dirty="0"/>
          </a:p>
          <a:p>
            <a:pPr marL="0" indent="0">
              <a:buNone/>
            </a:pPr>
            <a:r>
              <a:rPr lang="cs-CZ" sz="3800" dirty="0" err="1"/>
              <a:t>Slide</a:t>
            </a:r>
            <a:r>
              <a:rPr lang="cs-CZ" sz="3800" dirty="0"/>
              <a:t> 2: </a:t>
            </a:r>
            <a:r>
              <a:rPr lang="cs-CZ" sz="3800" u="sng" dirty="0">
                <a:hlinkClick r:id="rId5"/>
              </a:rPr>
              <a:t>https://pixabay.com/cs/photos/%C4%8Derv-%C5%BE%C3%AD%C5%BEala-annelid-p%C3%A</a:t>
            </a:r>
          </a:p>
          <a:p>
            <a:pPr marL="0" indent="0">
              <a:buNone/>
            </a:pPr>
            <a:r>
              <a:rPr lang="cs-CZ" sz="3800" u="sng" dirty="0">
                <a:hlinkClick r:id="rId5"/>
              </a:rPr>
              <a:t> </a:t>
            </a:r>
            <a:r>
              <a:rPr lang="cs-CZ" sz="3800" u="sng" dirty="0"/>
              <a:t>             kisspng-tardigrade-micro-animal-vacuum-macrobiotus-sapiens-flea-5ab6c6a9adadf4.2034299515219278497114</a:t>
            </a:r>
            <a:endParaRPr lang="cs-CZ" sz="3800" u="sng" dirty="0">
              <a:hlinkClick r:id="rId5"/>
            </a:endParaRPr>
          </a:p>
          <a:p>
            <a:pPr marL="0" indent="0">
              <a:buNone/>
            </a:pPr>
            <a:r>
              <a:rPr lang="cs-CZ" sz="3800" u="sng" dirty="0" err="1">
                <a:hlinkClick r:id="rId5"/>
              </a:rPr>
              <a:t>Slide</a:t>
            </a:r>
            <a:r>
              <a:rPr lang="cs-CZ" sz="3800" u="sng" dirty="0">
                <a:hlinkClick r:id="rId5"/>
              </a:rPr>
              <a:t> 3: Karin Walachová</a:t>
            </a:r>
          </a:p>
          <a:p>
            <a:pPr marL="0" indent="0">
              <a:buNone/>
            </a:pPr>
            <a:r>
              <a:rPr lang="cs-CZ" sz="3800" u="sng" dirty="0" err="1">
                <a:hlinkClick r:id="rId5"/>
              </a:rPr>
              <a:t>Slide</a:t>
            </a:r>
            <a:r>
              <a:rPr lang="cs-CZ" sz="3800" u="sng" dirty="0">
                <a:hlinkClick r:id="rId5"/>
              </a:rPr>
              <a:t> 4: </a:t>
            </a:r>
            <a:r>
              <a:rPr lang="cs-CZ" sz="3800" u="sng" dirty="0">
                <a:hlinkClick r:id="rId6"/>
              </a:rPr>
              <a:t>https://pixabay.com/cs/photos/pt%C3%A1k-%C4%8Derv-potraviny-p%C5%99%C3%ADrody-4705482/</a:t>
            </a:r>
            <a:endParaRPr lang="cs-CZ" sz="3800" u="sng" dirty="0"/>
          </a:p>
          <a:p>
            <a:pPr marL="0" indent="0">
              <a:buNone/>
            </a:pPr>
            <a:r>
              <a:rPr lang="cs-CZ" sz="3800" u="sng" dirty="0" err="1"/>
              <a:t>Slide</a:t>
            </a:r>
            <a:r>
              <a:rPr lang="cs-CZ" sz="3800" u="sng" dirty="0"/>
              <a:t> 5: </a:t>
            </a:r>
            <a:r>
              <a:rPr lang="cs-CZ" sz="3800" dirty="0"/>
              <a:t> </a:t>
            </a:r>
            <a:r>
              <a:rPr lang="cs-CZ" sz="3800" u="sng" dirty="0">
                <a:hlinkClick r:id="rId7"/>
              </a:rPr>
              <a:t>https://pixabay.com/cs/vectors/biologick%C3%A1-rozmanitost-%C5%BE%C3%AD%C5%BEal-hnojivo-160380/</a:t>
            </a:r>
            <a:endParaRPr lang="cs-CZ" sz="3800" dirty="0"/>
          </a:p>
          <a:p>
            <a:pPr marL="0" indent="0">
              <a:buNone/>
            </a:pPr>
            <a:r>
              <a:rPr lang="cs-CZ" sz="3800" u="sng" dirty="0">
                <a:hlinkClick r:id="rId5"/>
              </a:rPr>
              <a:t>1</a:t>
            </a:r>
            <a:endParaRPr lang="cs-CZ" sz="3800" u="sng" dirty="0"/>
          </a:p>
          <a:p>
            <a:pPr marL="0" indent="0">
              <a:buNone/>
            </a:pPr>
            <a:r>
              <a:rPr lang="cs-CZ" sz="3800" u="sng" dirty="0" err="1"/>
              <a:t>Slide</a:t>
            </a:r>
            <a:r>
              <a:rPr lang="cs-CZ" sz="3800" u="sng" dirty="0"/>
              <a:t> 6: Karin Walachová</a:t>
            </a:r>
          </a:p>
          <a:p>
            <a:pPr marL="0" indent="0">
              <a:buNone/>
            </a:pPr>
            <a:r>
              <a:rPr lang="cs-CZ" sz="3800" u="sng" dirty="0" err="1"/>
              <a:t>Slide</a:t>
            </a:r>
            <a:r>
              <a:rPr lang="cs-CZ" sz="3800" u="sng" dirty="0"/>
              <a:t> 7: Karin Walachová</a:t>
            </a:r>
          </a:p>
          <a:p>
            <a:pPr marL="0" indent="0">
              <a:buNone/>
            </a:pPr>
            <a:r>
              <a:rPr lang="cs-CZ" u="sng" dirty="0" err="1"/>
              <a:t>Slide</a:t>
            </a:r>
            <a:r>
              <a:rPr lang="cs-CZ" u="sng" dirty="0"/>
              <a:t> 8: kisspng-tardigrade-micro-animal-vacuum-macrobiotus-sapiens-flea-5ab6c6a9adadf4.2034299515219278497114</a:t>
            </a:r>
          </a:p>
          <a:p>
            <a:pPr marL="0" indent="0">
              <a:buNone/>
            </a:pPr>
            <a:endParaRPr lang="cs-CZ" u="sng" dirty="0"/>
          </a:p>
          <a:p>
            <a:pPr marL="0" indent="0">
              <a:buNone/>
            </a:pPr>
            <a:endParaRPr lang="cs-CZ" u="sng" dirty="0"/>
          </a:p>
          <a:p>
            <a:pPr marL="0" indent="0">
              <a:buNone/>
            </a:pPr>
            <a:endParaRPr lang="cs-CZ" u="sng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13667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>
                <a:solidFill>
                  <a:schemeClr val="accent2">
                    <a:lumMod val="50000"/>
                  </a:schemeClr>
                </a:solidFill>
              </a:rPr>
              <a:t>Zdroje</a:t>
            </a:r>
            <a:endParaRPr lang="en-GB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208690" y="1845734"/>
            <a:ext cx="9946989" cy="402336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pl-PL" sz="6800" dirty="0"/>
              <a:t>Slide 17: </a:t>
            </a:r>
          </a:p>
          <a:p>
            <a:pPr marL="0" indent="0">
              <a:buNone/>
            </a:pPr>
            <a:r>
              <a:rPr lang="pl-PL" sz="6800" dirty="0"/>
              <a:t>Karin Walachová</a:t>
            </a:r>
          </a:p>
          <a:p>
            <a:pPr marL="0" indent="0">
              <a:buNone/>
            </a:pPr>
            <a:r>
              <a:rPr lang="pl-PL" sz="6800" dirty="0"/>
              <a:t>Slide 18: </a:t>
            </a:r>
          </a:p>
          <a:p>
            <a:pPr marL="0" indent="0">
              <a:buNone/>
            </a:pPr>
            <a:r>
              <a:rPr lang="cs-CZ" sz="6800" i="1" dirty="0"/>
              <a:t>Komár</a:t>
            </a:r>
            <a:r>
              <a:rPr lang="cs-CZ" sz="6800" dirty="0"/>
              <a:t> [online]. [cit. 2021-6-28]. Dostupné z: </a:t>
            </a:r>
            <a:r>
              <a:rPr lang="cs-CZ" sz="6800" dirty="0">
                <a:hlinkClick r:id="rId2"/>
              </a:rPr>
              <a:t>https://pixabay.com/cs/photos/kom%C3%A1r-hmyz-makro-biologie-zv%C3%AD%C5%99e-562066/</a:t>
            </a:r>
            <a:endParaRPr lang="cs-CZ" sz="6800" dirty="0"/>
          </a:p>
          <a:p>
            <a:pPr marL="0" indent="0">
              <a:buNone/>
            </a:pPr>
            <a:r>
              <a:rPr lang="cs-CZ" sz="6800" dirty="0" err="1"/>
              <a:t>Slide</a:t>
            </a:r>
            <a:r>
              <a:rPr lang="cs-CZ" sz="6800" dirty="0"/>
              <a:t> 19: </a:t>
            </a:r>
          </a:p>
          <a:p>
            <a:pPr marL="0" indent="0">
              <a:buNone/>
            </a:pPr>
            <a:r>
              <a:rPr lang="cs-CZ" sz="6800" i="1" dirty="0" err="1"/>
              <a:t>Želvuška</a:t>
            </a:r>
            <a:r>
              <a:rPr lang="cs-CZ" sz="6800" dirty="0"/>
              <a:t> [online]. [cit. 2021-6-28]. Dostupné z: kisspng-tardigrade-micro-animal-vacuum-macrobiotus-sapiens-flea-5ab6c6a9adadf4.2034299515219278497114</a:t>
            </a:r>
          </a:p>
          <a:p>
            <a:pPr marL="0" indent="0">
              <a:buNone/>
            </a:pPr>
            <a:r>
              <a:rPr lang="cs-CZ" sz="6800" dirty="0" err="1"/>
              <a:t>Slide</a:t>
            </a:r>
            <a:r>
              <a:rPr lang="cs-CZ" sz="6800" dirty="0"/>
              <a:t> 20: </a:t>
            </a:r>
          </a:p>
          <a:p>
            <a:pPr marL="0" indent="0">
              <a:buNone/>
            </a:pPr>
            <a:r>
              <a:rPr lang="cs-CZ" sz="6800" i="1" dirty="0" err="1"/>
              <a:t>Želvuška</a:t>
            </a:r>
            <a:r>
              <a:rPr lang="cs-CZ" sz="6800" dirty="0"/>
              <a:t> [online]. [cit. 2021-6-28]. Dostupné z: kisspng-tardigrade-micro-animal-vacuum-macrobiotus-sapiens-flea-5ab6c6a9adadf4.2034299515219278497114</a:t>
            </a:r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endParaRPr lang="cs-CZ" sz="7200" dirty="0"/>
          </a:p>
          <a:p>
            <a:pPr marL="0" indent="0">
              <a:buNone/>
            </a:pPr>
            <a:r>
              <a:rPr lang="cs-CZ" sz="3800" dirty="0"/>
              <a:t>Slide1: </a:t>
            </a:r>
            <a:r>
              <a:rPr lang="cs-CZ" sz="3800" dirty="0">
                <a:hlinkClick r:id="rId3"/>
              </a:rPr>
              <a:t>https://pixabay.com/cs/photos/roh%C3%A1%C4%8D-roh%C3%A1%C4%8D-velk%C3%BD-roh%C3%A1%C4%8D-obecn%C3%BD-383984/</a:t>
            </a:r>
            <a:endParaRPr lang="cs-CZ" sz="3800" dirty="0"/>
          </a:p>
          <a:p>
            <a:pPr marL="0" indent="0">
              <a:buNone/>
            </a:pPr>
            <a:r>
              <a:rPr lang="cs-CZ" sz="3800" dirty="0" err="1"/>
              <a:t>Slide</a:t>
            </a:r>
            <a:r>
              <a:rPr lang="cs-CZ" sz="3800" dirty="0"/>
              <a:t> 2: </a:t>
            </a:r>
            <a:r>
              <a:rPr lang="cs-CZ" sz="3800" u="sng" dirty="0">
                <a:hlinkClick r:id="rId4"/>
              </a:rPr>
              <a:t>https://pixabay.com/cs/photos/%C4%8Derv-%C5%BE%C3%AD%C5%BEala-annelid-p%C3%A</a:t>
            </a:r>
          </a:p>
          <a:p>
            <a:pPr marL="0" indent="0">
              <a:buNone/>
            </a:pPr>
            <a:r>
              <a:rPr lang="cs-CZ" sz="3800" u="sng" dirty="0">
                <a:hlinkClick r:id="rId4"/>
              </a:rPr>
              <a:t> </a:t>
            </a:r>
            <a:r>
              <a:rPr lang="cs-CZ" sz="3800" u="sng" dirty="0"/>
              <a:t>             kisspng-tardigrade-micro-animal-vacuum-macrobiotus-sapiens-flea-5ab6c6a9adadf4.2034299515219278497114</a:t>
            </a:r>
            <a:endParaRPr lang="cs-CZ" sz="3800" u="sng" dirty="0">
              <a:hlinkClick r:id="rId4"/>
            </a:endParaRPr>
          </a:p>
          <a:p>
            <a:pPr marL="0" indent="0">
              <a:buNone/>
            </a:pPr>
            <a:r>
              <a:rPr lang="cs-CZ" sz="3800" u="sng" dirty="0" err="1">
                <a:hlinkClick r:id="rId4"/>
              </a:rPr>
              <a:t>Slide</a:t>
            </a:r>
            <a:r>
              <a:rPr lang="cs-CZ" sz="3800" u="sng" dirty="0">
                <a:hlinkClick r:id="rId4"/>
              </a:rPr>
              <a:t> 3: Karin Walachová</a:t>
            </a:r>
          </a:p>
          <a:p>
            <a:pPr marL="0" indent="0">
              <a:buNone/>
            </a:pPr>
            <a:r>
              <a:rPr lang="cs-CZ" sz="3800" u="sng" dirty="0" err="1">
                <a:hlinkClick r:id="rId4"/>
              </a:rPr>
              <a:t>Slide</a:t>
            </a:r>
            <a:r>
              <a:rPr lang="cs-CZ" sz="3800" u="sng" dirty="0">
                <a:hlinkClick r:id="rId4"/>
              </a:rPr>
              <a:t> 4: </a:t>
            </a:r>
            <a:r>
              <a:rPr lang="cs-CZ" sz="3800" u="sng" dirty="0">
                <a:hlinkClick r:id="rId5"/>
              </a:rPr>
              <a:t>https://pixabay.com/cs/photos/pt%C3%A1k-%C4%8Derv-potraviny-p%C5%99%C3%ADrody-4705482/</a:t>
            </a:r>
            <a:endParaRPr lang="cs-CZ" sz="3800" u="sng" dirty="0"/>
          </a:p>
          <a:p>
            <a:pPr marL="0" indent="0">
              <a:buNone/>
            </a:pPr>
            <a:r>
              <a:rPr lang="cs-CZ" sz="3800" u="sng" dirty="0" err="1"/>
              <a:t>Slide</a:t>
            </a:r>
            <a:r>
              <a:rPr lang="cs-CZ" sz="3800" u="sng" dirty="0"/>
              <a:t> 5: </a:t>
            </a:r>
            <a:r>
              <a:rPr lang="cs-CZ" sz="3800" dirty="0"/>
              <a:t> </a:t>
            </a:r>
            <a:r>
              <a:rPr lang="cs-CZ" sz="3800" u="sng" dirty="0">
                <a:hlinkClick r:id="rId6"/>
              </a:rPr>
              <a:t>https://pixabay.com/cs/vectors/biologick%C3%A1-rozmanitost-%C5%BE%C3%AD%C5%BEal-hnojivo-160380/</a:t>
            </a:r>
            <a:endParaRPr lang="cs-CZ" sz="3800" dirty="0"/>
          </a:p>
          <a:p>
            <a:pPr marL="0" indent="0">
              <a:buNone/>
            </a:pPr>
            <a:r>
              <a:rPr lang="cs-CZ" sz="3800" u="sng" dirty="0">
                <a:hlinkClick r:id="rId4"/>
              </a:rPr>
              <a:t>1</a:t>
            </a:r>
            <a:endParaRPr lang="cs-CZ" sz="3800" u="sng" dirty="0"/>
          </a:p>
          <a:p>
            <a:pPr marL="0" indent="0">
              <a:buNone/>
            </a:pPr>
            <a:r>
              <a:rPr lang="cs-CZ" sz="3800" u="sng" dirty="0" err="1"/>
              <a:t>Slide</a:t>
            </a:r>
            <a:r>
              <a:rPr lang="cs-CZ" sz="3800" u="sng" dirty="0"/>
              <a:t> 6: Karin Walachová</a:t>
            </a:r>
          </a:p>
          <a:p>
            <a:pPr marL="0" indent="0">
              <a:buNone/>
            </a:pPr>
            <a:r>
              <a:rPr lang="cs-CZ" sz="3800" u="sng" dirty="0" err="1"/>
              <a:t>Slide</a:t>
            </a:r>
            <a:r>
              <a:rPr lang="cs-CZ" sz="3800" u="sng" dirty="0"/>
              <a:t> 7: Karin Walachová</a:t>
            </a:r>
          </a:p>
          <a:p>
            <a:pPr marL="0" indent="0">
              <a:buNone/>
            </a:pPr>
            <a:r>
              <a:rPr lang="cs-CZ" u="sng" dirty="0" err="1"/>
              <a:t>Slide</a:t>
            </a:r>
            <a:r>
              <a:rPr lang="cs-CZ" u="sng" dirty="0"/>
              <a:t> 8: kisspng-tardigrade-micro-animal-vacuum-macrobiotus-sapiens-flea-5ab6c6a9adadf4.2034299515219278497114</a:t>
            </a:r>
          </a:p>
          <a:p>
            <a:pPr marL="0" indent="0">
              <a:buNone/>
            </a:pPr>
            <a:endParaRPr lang="cs-CZ" u="sng" dirty="0"/>
          </a:p>
          <a:p>
            <a:pPr marL="0" indent="0">
              <a:buNone/>
            </a:pPr>
            <a:endParaRPr lang="cs-CZ" u="sng" dirty="0"/>
          </a:p>
          <a:p>
            <a:pPr marL="0" indent="0">
              <a:buNone/>
            </a:pPr>
            <a:endParaRPr lang="cs-CZ" u="sng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87287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>
                <a:solidFill>
                  <a:schemeClr val="accent2">
                    <a:lumMod val="50000"/>
                  </a:schemeClr>
                </a:solidFill>
              </a:rPr>
              <a:t>Zdroje</a:t>
            </a:r>
            <a:endParaRPr lang="en-GB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97280" y="1845733"/>
            <a:ext cx="10058400" cy="4449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sz="2600" dirty="0" err="1"/>
              <a:t>Slide</a:t>
            </a:r>
            <a:r>
              <a:rPr lang="cs-CZ" sz="2600" dirty="0"/>
              <a:t> 21: </a:t>
            </a:r>
          </a:p>
          <a:p>
            <a:pPr marL="0" indent="0">
              <a:buNone/>
            </a:pPr>
            <a:r>
              <a:rPr lang="pl-PL" sz="2600" i="1" dirty="0"/>
              <a:t>Mech</a:t>
            </a:r>
            <a:r>
              <a:rPr lang="pl-PL" sz="2600" dirty="0"/>
              <a:t> [online]. [cit. 2021-6-28]. Dostupné z: </a:t>
            </a:r>
            <a:r>
              <a:rPr lang="pl-PL" sz="2600" dirty="0">
                <a:hlinkClick r:id="rId2"/>
              </a:rPr>
              <a:t>https://pixabay.com/cs/photos/mech-kapi%C4%8Dka-rosy-man%C5%A1estr-vlhk%C3%BD-3101476/</a:t>
            </a:r>
            <a:endParaRPr lang="pl-PL" sz="2600" dirty="0"/>
          </a:p>
          <a:p>
            <a:pPr marL="0" indent="0">
              <a:buNone/>
            </a:pPr>
            <a:r>
              <a:rPr lang="cs-CZ" sz="2600" dirty="0" err="1"/>
              <a:t>Slide</a:t>
            </a:r>
            <a:r>
              <a:rPr lang="cs-CZ" sz="2600" dirty="0"/>
              <a:t> 22: </a:t>
            </a:r>
          </a:p>
          <a:p>
            <a:pPr marL="0" indent="0">
              <a:buNone/>
            </a:pPr>
            <a:r>
              <a:rPr lang="cs-CZ" sz="2600" i="1" dirty="0"/>
              <a:t>Vločka</a:t>
            </a:r>
            <a:r>
              <a:rPr lang="cs-CZ" sz="2600" dirty="0"/>
              <a:t> [online]. [cit. 2021-6-28]. Dostupné z: </a:t>
            </a:r>
            <a:r>
              <a:rPr lang="cs-CZ" sz="2600" dirty="0">
                <a:hlinkClick r:id="rId3"/>
              </a:rPr>
              <a:t>https://pixabay.com/cs/vectors/sn%C4%9Bhov%C3%A1-vlo%C4%8Dka-vlo%C4%8Dka-tvar-sn%C3%ADh-35163/</a:t>
            </a:r>
            <a:endParaRPr lang="cs-CZ" sz="2600" dirty="0"/>
          </a:p>
          <a:p>
            <a:pPr marL="0" indent="0">
              <a:buNone/>
            </a:pPr>
            <a:r>
              <a:rPr lang="cs-CZ" sz="2600" i="1" dirty="0"/>
              <a:t>Oheň</a:t>
            </a:r>
            <a:r>
              <a:rPr lang="cs-CZ" sz="2600" dirty="0"/>
              <a:t> [online]. [cit. 2021-6-28]. Dostupné z: </a:t>
            </a:r>
            <a:r>
              <a:rPr lang="cs-CZ" sz="2600" dirty="0">
                <a:hlinkClick r:id="rId4"/>
              </a:rPr>
              <a:t>https://pixabay.com/cs/vectors/koster-plamen-ohe%C5%88-1898042/</a:t>
            </a:r>
            <a:endParaRPr lang="cs-CZ" sz="2600" dirty="0"/>
          </a:p>
          <a:p>
            <a:pPr marL="0" indent="0">
              <a:buNone/>
            </a:pPr>
            <a:r>
              <a:rPr lang="cs-CZ" sz="2600" dirty="0"/>
              <a:t> </a:t>
            </a:r>
            <a:r>
              <a:rPr lang="pl-PL" sz="2600" i="1" dirty="0"/>
              <a:t>Hodiny</a:t>
            </a:r>
            <a:r>
              <a:rPr lang="pl-PL" sz="2600" dirty="0"/>
              <a:t> [online]. [cit. 2021-6-28]. Dostupné z: : </a:t>
            </a:r>
            <a:r>
              <a:rPr lang="pl-PL" sz="2600" dirty="0">
                <a:hlinkClick r:id="rId5"/>
              </a:rPr>
              <a:t>https://pixabay.com/cs/vectors/hodiny-star%C3%A9-hodiny-staro%C5%BEitnost-1605224/</a:t>
            </a:r>
            <a:endParaRPr lang="pl-PL" sz="2600" dirty="0"/>
          </a:p>
          <a:p>
            <a:pPr marL="0" indent="0">
              <a:buNone/>
            </a:pPr>
            <a:r>
              <a:rPr lang="pl-PL" sz="2600" dirty="0"/>
              <a:t> </a:t>
            </a:r>
            <a:r>
              <a:rPr lang="cs-CZ" sz="2600" i="1" dirty="0"/>
              <a:t>Saturn</a:t>
            </a:r>
            <a:r>
              <a:rPr lang="cs-CZ" sz="2600" dirty="0"/>
              <a:t> [online]. [cit. 2021-6-28]. Dostupné z: https://pixabay.com/cs/vectors/saturn-planeta-saturn-krou%C5%BEky-148300/</a:t>
            </a:r>
            <a:endParaRPr lang="pl-PL" sz="2600" dirty="0"/>
          </a:p>
          <a:p>
            <a:pPr marL="0" indent="0">
              <a:buNone/>
            </a:pPr>
            <a:r>
              <a:rPr lang="it-IT" sz="2600" i="1" dirty="0"/>
              <a:t>Radioaktivita</a:t>
            </a:r>
            <a:r>
              <a:rPr lang="it-IT" sz="2600" dirty="0"/>
              <a:t> [online]. [cit. 2021-6-28]. Dostupné z: </a:t>
            </a:r>
            <a:r>
              <a:rPr lang="it-IT" sz="2600" dirty="0">
                <a:hlinkClick r:id="rId6"/>
              </a:rPr>
              <a:t>https://pixabay.com/cs/vectors/jadern%C3%A1-radioaktivita-toxick%C3%BD-34997/</a:t>
            </a:r>
            <a:endParaRPr lang="cs-CZ" sz="2600" dirty="0"/>
          </a:p>
          <a:p>
            <a:pPr marL="0" indent="0">
              <a:buNone/>
            </a:pPr>
            <a:r>
              <a:rPr lang="cs-CZ" sz="2600" i="1" dirty="0"/>
              <a:t>Slunce</a:t>
            </a:r>
            <a:r>
              <a:rPr lang="cs-CZ" sz="2600" dirty="0"/>
              <a:t> [online]. [cit. 2021-6-28]. Dostupné z: </a:t>
            </a:r>
            <a:r>
              <a:rPr lang="cs-CZ" sz="2600" dirty="0">
                <a:hlinkClick r:id="rId7"/>
              </a:rPr>
              <a:t>https://pixabay.com/cs/vectors/krevn%C3%AD-tlak-diagnostika-tlakom%C4%95r-150267/</a:t>
            </a:r>
            <a:endParaRPr lang="cs-CZ" sz="2600" dirty="0"/>
          </a:p>
          <a:p>
            <a:pPr marL="0" indent="0">
              <a:buNone/>
            </a:pPr>
            <a:endParaRPr lang="pl-PL" sz="2600" dirty="0"/>
          </a:p>
          <a:p>
            <a:pPr marL="0" indent="0">
              <a:buNone/>
            </a:pPr>
            <a:endParaRPr lang="cs-CZ" dirty="0"/>
          </a:p>
          <a:p>
            <a:endParaRPr lang="cs-CZ" u="sng" dirty="0"/>
          </a:p>
        </p:txBody>
      </p:sp>
    </p:spTree>
    <p:extLst>
      <p:ext uri="{BB962C8B-B14F-4D97-AF65-F5344CB8AC3E}">
        <p14:creationId xmlns:p14="http://schemas.microsoft.com/office/powerpoint/2010/main" val="3200178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>
                <a:solidFill>
                  <a:schemeClr val="tx2"/>
                </a:solidFill>
              </a:rPr>
              <a:t>Téma č. 1: Půda – živý organismus</a:t>
            </a:r>
          </a:p>
        </p:txBody>
      </p:sp>
      <p:sp>
        <p:nvSpPr>
          <p:cNvPr id="7" name="Obdélník 6"/>
          <p:cNvSpPr/>
          <p:nvPr/>
        </p:nvSpPr>
        <p:spPr>
          <a:xfrm>
            <a:off x="2949595" y="5457630"/>
            <a:ext cx="57461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>
                <a:hlinkClick r:id="rId3"/>
              </a:rPr>
              <a:t> </a:t>
            </a:r>
            <a:endParaRPr lang="cs-CZ" dirty="0"/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xmlns="" id="{B70E17B2-CC6A-4073-835F-08610A910730}"/>
              </a:ext>
            </a:extLst>
          </p:cNvPr>
          <p:cNvSpPr/>
          <p:nvPr/>
        </p:nvSpPr>
        <p:spPr>
          <a:xfrm>
            <a:off x="1097279" y="3034167"/>
            <a:ext cx="5453288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cs-CZ" dirty="0">
                <a:solidFill>
                  <a:srgbClr val="00000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ZDROJEM ŽIVIN PRO VŠECHNY ROSTLINY A HOUBY</a:t>
            </a: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761DB6CE-91C9-4FDF-9FA8-A4B19FDCC922}"/>
              </a:ext>
            </a:extLst>
          </p:cNvPr>
          <p:cNvSpPr/>
          <p:nvPr/>
        </p:nvSpPr>
        <p:spPr>
          <a:xfrm>
            <a:off x="1097279" y="1936955"/>
            <a:ext cx="1852315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VÝZNAM PŮDY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xmlns="" id="{094063BF-F004-4F84-A88E-CFEA127FB5E3}"/>
              </a:ext>
            </a:extLst>
          </p:cNvPr>
          <p:cNvSpPr/>
          <p:nvPr/>
        </p:nvSpPr>
        <p:spPr>
          <a:xfrm>
            <a:off x="1097279" y="3448282"/>
            <a:ext cx="6096000" cy="107087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cs-CZ" dirty="0">
                <a:solidFill>
                  <a:srgbClr val="00000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POSKYTUJE ÚKRYT MNOHA ŽIVOČICHŮM</a:t>
            </a: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cs-CZ" dirty="0">
                <a:solidFill>
                  <a:srgbClr val="00000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ČLOVĚK JI OBDĚLÁVÁ A PĚSTUJE NA NÍ HOSPODÁŘSKÉ PLODINY</a:t>
            </a: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ibule, Na Orné Půdě, Pole, Cibule Pole, Pór">
            <a:extLst>
              <a:ext uri="{FF2B5EF4-FFF2-40B4-BE49-F238E27FC236}">
                <a16:creationId xmlns:a16="http://schemas.microsoft.com/office/drawing/2014/main" xmlns="" id="{1A3261A2-5114-49B6-9A77-331581E7A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9053" y="2573161"/>
            <a:ext cx="4326704" cy="288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412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bdélník 34">
            <a:extLst>
              <a:ext uri="{FF2B5EF4-FFF2-40B4-BE49-F238E27FC236}">
                <a16:creationId xmlns:a16="http://schemas.microsoft.com/office/drawing/2014/main" xmlns="" id="{1BC1111D-0E55-4ACA-BAFF-EB0F7328DA37}"/>
              </a:ext>
            </a:extLst>
          </p:cNvPr>
          <p:cNvSpPr/>
          <p:nvPr/>
        </p:nvSpPr>
        <p:spPr>
          <a:xfrm>
            <a:off x="609599" y="412954"/>
            <a:ext cx="483747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PŘÍČINY OHROŽENÍ PŮDY </a:t>
            </a:r>
          </a:p>
        </p:txBody>
      </p:sp>
      <p:sp>
        <p:nvSpPr>
          <p:cNvPr id="38" name="Obdélník 37">
            <a:extLst>
              <a:ext uri="{FF2B5EF4-FFF2-40B4-BE49-F238E27FC236}">
                <a16:creationId xmlns:a16="http://schemas.microsoft.com/office/drawing/2014/main" xmlns="" id="{2D0CB6ED-7965-41CC-A1AC-E4126804481C}"/>
              </a:ext>
            </a:extLst>
          </p:cNvPr>
          <p:cNvSpPr/>
          <p:nvPr/>
        </p:nvSpPr>
        <p:spPr>
          <a:xfrm>
            <a:off x="744799" y="1739998"/>
            <a:ext cx="38527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>
                <a:solidFill>
                  <a:srgbClr val="00000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OBDĚLÁVÁNÍ PŮDY TĚŽKÝMI STROJI </a:t>
            </a:r>
            <a:endParaRPr lang="cs-CZ" dirty="0"/>
          </a:p>
        </p:txBody>
      </p:sp>
      <p:sp>
        <p:nvSpPr>
          <p:cNvPr id="39" name="Obdélník 38">
            <a:extLst>
              <a:ext uri="{FF2B5EF4-FFF2-40B4-BE49-F238E27FC236}">
                <a16:creationId xmlns:a16="http://schemas.microsoft.com/office/drawing/2014/main" xmlns="" id="{4DA7D32F-6A1F-4849-A711-4B6C86AF0031}"/>
              </a:ext>
            </a:extLst>
          </p:cNvPr>
          <p:cNvSpPr/>
          <p:nvPr/>
        </p:nvSpPr>
        <p:spPr>
          <a:xfrm>
            <a:off x="744799" y="2334198"/>
            <a:ext cx="1681166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cs-CZ" dirty="0">
                <a:solidFill>
                  <a:srgbClr val="00000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KÁCENÍ LESŮ</a:t>
            </a: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Obdélník 39">
            <a:extLst>
              <a:ext uri="{FF2B5EF4-FFF2-40B4-BE49-F238E27FC236}">
                <a16:creationId xmlns:a16="http://schemas.microsoft.com/office/drawing/2014/main" xmlns="" id="{CC8F0227-62AB-408E-8AB7-A93D097D1F1B}"/>
              </a:ext>
            </a:extLst>
          </p:cNvPr>
          <p:cNvSpPr/>
          <p:nvPr/>
        </p:nvSpPr>
        <p:spPr>
          <a:xfrm>
            <a:off x="744799" y="3474740"/>
            <a:ext cx="3203762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cs-CZ" dirty="0">
                <a:solidFill>
                  <a:srgbClr val="00000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ROZSÁHLÁ A HLUBOKÁ ORBA</a:t>
            </a: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Obdélník 40">
            <a:extLst>
              <a:ext uri="{FF2B5EF4-FFF2-40B4-BE49-F238E27FC236}">
                <a16:creationId xmlns:a16="http://schemas.microsoft.com/office/drawing/2014/main" xmlns="" id="{1566AE5F-0124-4023-B429-D98505F616BA}"/>
              </a:ext>
            </a:extLst>
          </p:cNvPr>
          <p:cNvSpPr/>
          <p:nvPr/>
        </p:nvSpPr>
        <p:spPr>
          <a:xfrm>
            <a:off x="744799" y="2874320"/>
            <a:ext cx="2799356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cs-CZ" dirty="0">
                <a:solidFill>
                  <a:srgbClr val="00000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NADMĚRNÉ HNOJENÍ      </a:t>
            </a: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2" name="Obdélník 41">
            <a:extLst>
              <a:ext uri="{FF2B5EF4-FFF2-40B4-BE49-F238E27FC236}">
                <a16:creationId xmlns:a16="http://schemas.microsoft.com/office/drawing/2014/main" xmlns="" id="{AF936199-86F9-4138-B5EE-65338F40BB56}"/>
              </a:ext>
            </a:extLst>
          </p:cNvPr>
          <p:cNvSpPr/>
          <p:nvPr/>
        </p:nvSpPr>
        <p:spPr>
          <a:xfrm>
            <a:off x="744799" y="4076756"/>
            <a:ext cx="5351201" cy="671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cs-CZ" dirty="0">
                <a:solidFill>
                  <a:srgbClr val="00000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CHEMICKÉ PROSTŘEDKY (HLAVNĚ PROTI PLEVELŮM A ŠKŮDCŮM)</a:t>
            </a: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3" name="Obrázek 52" descr="Traktor, Pěstování, Pole, Pluh, Orba, Hřeben Půdy">
            <a:extLst>
              <a:ext uri="{FF2B5EF4-FFF2-40B4-BE49-F238E27FC236}">
                <a16:creationId xmlns:a16="http://schemas.microsoft.com/office/drawing/2014/main" xmlns="" id="{B536E825-38D3-4FBC-83E5-ED8A57F81B3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4482" y="1696290"/>
            <a:ext cx="4351712" cy="32395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3534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>
            <a:extLst>
              <a:ext uri="{FF2B5EF4-FFF2-40B4-BE49-F238E27FC236}">
                <a16:creationId xmlns:a16="http://schemas.microsoft.com/office/drawing/2014/main" xmlns="" id="{1DD2850C-8E05-4819-A6A0-07D4F8A09692}"/>
              </a:ext>
            </a:extLst>
          </p:cNvPr>
          <p:cNvSpPr/>
          <p:nvPr/>
        </p:nvSpPr>
        <p:spPr>
          <a:xfrm>
            <a:off x="609599" y="412954"/>
            <a:ext cx="483747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DŮSLEDKY OHROŽENÍ PŮDY 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xmlns="" id="{429B5A3E-66DF-487C-BB20-9B366D29C661}"/>
              </a:ext>
            </a:extLst>
          </p:cNvPr>
          <p:cNvSpPr/>
          <p:nvPr/>
        </p:nvSpPr>
        <p:spPr>
          <a:xfrm>
            <a:off x="477348" y="1871866"/>
            <a:ext cx="3735190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Hubení i užitečných půdních druhů</a:t>
            </a: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E354CB43-B726-408A-8006-F1B94C666CFE}"/>
              </a:ext>
            </a:extLst>
          </p:cNvPr>
          <p:cNvSpPr/>
          <p:nvPr/>
        </p:nvSpPr>
        <p:spPr>
          <a:xfrm>
            <a:off x="465328" y="2303738"/>
            <a:ext cx="1984069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Zasolování půdy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xmlns="" id="{29ADF0A3-A3BE-4537-A5E5-4C679C2CECBD}"/>
              </a:ext>
            </a:extLst>
          </p:cNvPr>
          <p:cNvSpPr/>
          <p:nvPr/>
        </p:nvSpPr>
        <p:spPr>
          <a:xfrm>
            <a:off x="465328" y="2791930"/>
            <a:ext cx="4282519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Ničení organismů žijících hlouběji v půdě</a:t>
            </a: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xmlns="" id="{39B1E1C3-AE68-4593-9478-ABB95A77E18F}"/>
              </a:ext>
            </a:extLst>
          </p:cNvPr>
          <p:cNvSpPr/>
          <p:nvPr/>
        </p:nvSpPr>
        <p:spPr>
          <a:xfrm>
            <a:off x="477348" y="3280122"/>
            <a:ext cx="5336397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Stlačování půdy a snižování schopnosti zadržet vodu</a:t>
            </a: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xmlns="" id="{8E888C2A-F0E5-4CED-9723-7591CBF3F11D}"/>
              </a:ext>
            </a:extLst>
          </p:cNvPr>
          <p:cNvSpPr/>
          <p:nvPr/>
        </p:nvSpPr>
        <p:spPr>
          <a:xfrm>
            <a:off x="477348" y="3768314"/>
            <a:ext cx="4327018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Zvýšená eroze (odnos horních částí půdy)</a:t>
            </a:r>
          </a:p>
        </p:txBody>
      </p:sp>
      <p:pic>
        <p:nvPicPr>
          <p:cNvPr id="3074" name="Picture 2" descr="Země, Sucho, Pozemní, Dehydratované, Křaplavý, Přírody">
            <a:extLst>
              <a:ext uri="{FF2B5EF4-FFF2-40B4-BE49-F238E27FC236}">
                <a16:creationId xmlns:a16="http://schemas.microsoft.com/office/drawing/2014/main" xmlns="" id="{012AF7AB-B46C-4555-9105-8C4A4B00DC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632" y="1889289"/>
            <a:ext cx="4964277" cy="3309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17814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xmlns="" id="{331CC61E-014D-45A7-84E4-7D738C2FAB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" b="9799"/>
          <a:stretch/>
        </p:blipFill>
        <p:spPr>
          <a:xfrm>
            <a:off x="1602377" y="747252"/>
            <a:ext cx="8180720" cy="4913320"/>
          </a:xfrm>
          <a:prstGeom prst="rect">
            <a:avLst/>
          </a:prstGeom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FA0B00AB-25CB-4D1C-A568-D5458F25B3FB}"/>
              </a:ext>
            </a:extLst>
          </p:cNvPr>
          <p:cNvSpPr/>
          <p:nvPr/>
        </p:nvSpPr>
        <p:spPr>
          <a:xfrm>
            <a:off x="4021394" y="157316"/>
            <a:ext cx="2861187" cy="7079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PLAKÁTEK ŽÁKYNĚ</a:t>
            </a:r>
          </a:p>
        </p:txBody>
      </p:sp>
    </p:spTree>
    <p:extLst>
      <p:ext uri="{BB962C8B-B14F-4D97-AF65-F5344CB8AC3E}">
        <p14:creationId xmlns:p14="http://schemas.microsoft.com/office/powerpoint/2010/main" val="2690968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xmlns="" id="{8E6424E3-F8CC-4F3A-9DB1-DB56388D2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2075983"/>
            <a:ext cx="10058400" cy="38921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/>
              <a:t> </a:t>
            </a:r>
          </a:p>
          <a:p>
            <a:pPr marL="0" indent="0">
              <a:buNone/>
            </a:pPr>
            <a:endParaRPr lang="cs-CZ" sz="2400" dirty="0"/>
          </a:p>
        </p:txBody>
      </p:sp>
      <p:sp>
        <p:nvSpPr>
          <p:cNvPr id="9" name="AutoShape 2" descr="https://email.seznam.cz/imageresize/?width=70&amp;height=70&amp;mid=90939&amp;aid=2&amp;uid=8707461&amp;default=%2Fstatic%2Fwm%2Fimg%2Fdefault-image.svg&amp;clip">
            <a:extLst>
              <a:ext uri="{FF2B5EF4-FFF2-40B4-BE49-F238E27FC236}">
                <a16:creationId xmlns:a16="http://schemas.microsoft.com/office/drawing/2014/main" xmlns="" id="{8D6CEDDF-E53B-45BA-816B-5AF80CC96A7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xmlns="" id="{5B63B240-CB06-4A3F-9754-DFD911204E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33"/>
          <a:stretch/>
        </p:blipFill>
        <p:spPr>
          <a:xfrm>
            <a:off x="1450259" y="2246394"/>
            <a:ext cx="2412492" cy="2917790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xmlns="" id="{E9B5F311-DC7A-4D97-A416-A25795288A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0"/>
          <a:stretch/>
        </p:blipFill>
        <p:spPr>
          <a:xfrm>
            <a:off x="4886325" y="2674604"/>
            <a:ext cx="2724150" cy="3299476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xmlns="" id="{7F529605-59DC-45E6-9DD8-D155258BCC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383" y="2246393"/>
            <a:ext cx="3297084" cy="2472813"/>
          </a:xfrm>
          <a:prstGeom prst="rect">
            <a:avLst/>
          </a:prstGeom>
        </p:spPr>
      </p:pic>
      <p:sp>
        <p:nvSpPr>
          <p:cNvPr id="16" name="Obdélník 15">
            <a:extLst>
              <a:ext uri="{FF2B5EF4-FFF2-40B4-BE49-F238E27FC236}">
                <a16:creationId xmlns:a16="http://schemas.microsoft.com/office/drawing/2014/main" xmlns="" id="{1AE2F8AD-4FBD-40DD-A622-252FA2B1959A}"/>
              </a:ext>
            </a:extLst>
          </p:cNvPr>
          <p:cNvSpPr/>
          <p:nvPr/>
        </p:nvSpPr>
        <p:spPr>
          <a:xfrm>
            <a:off x="3618270" y="1760204"/>
            <a:ext cx="497512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PROSÍVÁNÍ PŮDY A POZNÁVÁNÍ ŽIVOČICHŮ</a:t>
            </a:r>
          </a:p>
        </p:txBody>
      </p:sp>
    </p:spTree>
    <p:extLst>
      <p:ext uri="{BB962C8B-B14F-4D97-AF65-F5344CB8AC3E}">
        <p14:creationId xmlns:p14="http://schemas.microsoft.com/office/powerpoint/2010/main" val="406295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xmlns="" id="{C8391A04-BB70-4712-B0A6-9A74618370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40" y="843609"/>
            <a:ext cx="3699549" cy="2774662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xmlns="" id="{DDF65555-102D-4BC4-B454-5004A592D9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007" y="717754"/>
            <a:ext cx="4638208" cy="3731342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xmlns="" id="{56C035C2-6BB4-4A05-8218-8A6BD2FAE5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496" y="3323304"/>
            <a:ext cx="3755923" cy="2816942"/>
          </a:xfrm>
          <a:prstGeom prst="rect">
            <a:avLst/>
          </a:prstGeom>
        </p:spPr>
      </p:pic>
      <p:sp>
        <p:nvSpPr>
          <p:cNvPr id="3" name="Obdélník 2">
            <a:extLst>
              <a:ext uri="{FF2B5EF4-FFF2-40B4-BE49-F238E27FC236}">
                <a16:creationId xmlns:a16="http://schemas.microsoft.com/office/drawing/2014/main" xmlns="" id="{2098517B-950B-4001-826A-067D425B0EA1}"/>
              </a:ext>
            </a:extLst>
          </p:cNvPr>
          <p:cNvSpPr/>
          <p:nvPr/>
        </p:nvSpPr>
        <p:spPr>
          <a:xfrm>
            <a:off x="4031226" y="1524000"/>
            <a:ext cx="337246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HLEDÁNÍ ŽIVOČICHŮ</a:t>
            </a:r>
          </a:p>
        </p:txBody>
      </p:sp>
    </p:spTree>
    <p:extLst>
      <p:ext uri="{BB962C8B-B14F-4D97-AF65-F5344CB8AC3E}">
        <p14:creationId xmlns:p14="http://schemas.microsoft.com/office/powerpoint/2010/main" val="370410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bdélník 26">
            <a:extLst>
              <a:ext uri="{FF2B5EF4-FFF2-40B4-BE49-F238E27FC236}">
                <a16:creationId xmlns:a16="http://schemas.microsoft.com/office/drawing/2014/main" xmlns="" id="{16C9148B-0FCF-42C6-9D16-7DFD05B7BF5D}"/>
              </a:ext>
            </a:extLst>
          </p:cNvPr>
          <p:cNvSpPr/>
          <p:nvPr/>
        </p:nvSpPr>
        <p:spPr>
          <a:xfrm>
            <a:off x="5263663" y="3719614"/>
            <a:ext cx="1637882" cy="14108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1" name="Obdélník 50">
            <a:extLst>
              <a:ext uri="{FF2B5EF4-FFF2-40B4-BE49-F238E27FC236}">
                <a16:creationId xmlns:a16="http://schemas.microsoft.com/office/drawing/2014/main" xmlns="" id="{5D6F8E1C-8330-4F12-AFD6-E9AC16413FA8}"/>
              </a:ext>
            </a:extLst>
          </p:cNvPr>
          <p:cNvSpPr/>
          <p:nvPr/>
        </p:nvSpPr>
        <p:spPr>
          <a:xfrm>
            <a:off x="5263663" y="1974500"/>
            <a:ext cx="1637882" cy="14507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2" name="Obdélník 51">
            <a:extLst>
              <a:ext uri="{FF2B5EF4-FFF2-40B4-BE49-F238E27FC236}">
                <a16:creationId xmlns:a16="http://schemas.microsoft.com/office/drawing/2014/main" xmlns="" id="{15E4AA6E-D006-4F83-975B-BC87A522C7BA}"/>
              </a:ext>
            </a:extLst>
          </p:cNvPr>
          <p:cNvSpPr/>
          <p:nvPr/>
        </p:nvSpPr>
        <p:spPr>
          <a:xfrm>
            <a:off x="7058968" y="3719614"/>
            <a:ext cx="1637882" cy="14021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3" name="Obdélník 52">
            <a:extLst>
              <a:ext uri="{FF2B5EF4-FFF2-40B4-BE49-F238E27FC236}">
                <a16:creationId xmlns:a16="http://schemas.microsoft.com/office/drawing/2014/main" xmlns="" id="{00184FA4-4D25-4179-8BB3-98ADAAC3AE04}"/>
              </a:ext>
            </a:extLst>
          </p:cNvPr>
          <p:cNvSpPr/>
          <p:nvPr/>
        </p:nvSpPr>
        <p:spPr>
          <a:xfrm>
            <a:off x="8854273" y="3679718"/>
            <a:ext cx="1637882" cy="14507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4" name="Obdélník 53">
            <a:extLst>
              <a:ext uri="{FF2B5EF4-FFF2-40B4-BE49-F238E27FC236}">
                <a16:creationId xmlns:a16="http://schemas.microsoft.com/office/drawing/2014/main" xmlns="" id="{81E89619-96BF-41D6-BCA7-96C0199DFAB9}"/>
              </a:ext>
            </a:extLst>
          </p:cNvPr>
          <p:cNvSpPr/>
          <p:nvPr/>
        </p:nvSpPr>
        <p:spPr>
          <a:xfrm>
            <a:off x="7058968" y="2001294"/>
            <a:ext cx="1637882" cy="14507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5" name="Obdélník 54">
            <a:extLst>
              <a:ext uri="{FF2B5EF4-FFF2-40B4-BE49-F238E27FC236}">
                <a16:creationId xmlns:a16="http://schemas.microsoft.com/office/drawing/2014/main" xmlns="" id="{53C985BE-05BA-458D-9E9A-E32E0EAC8A5F}"/>
              </a:ext>
            </a:extLst>
          </p:cNvPr>
          <p:cNvSpPr/>
          <p:nvPr/>
        </p:nvSpPr>
        <p:spPr>
          <a:xfrm>
            <a:off x="8854273" y="2001294"/>
            <a:ext cx="1637882" cy="14507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Obdélník 35">
            <a:extLst>
              <a:ext uri="{FF2B5EF4-FFF2-40B4-BE49-F238E27FC236}">
                <a16:creationId xmlns:a16="http://schemas.microsoft.com/office/drawing/2014/main" xmlns="" id="{8EEE81EB-8D05-4EDF-9E37-E84877ACBA65}"/>
              </a:ext>
            </a:extLst>
          </p:cNvPr>
          <p:cNvSpPr/>
          <p:nvPr/>
        </p:nvSpPr>
        <p:spPr>
          <a:xfrm>
            <a:off x="1408444" y="2250992"/>
            <a:ext cx="3173604" cy="270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cs-CZ" dirty="0"/>
              <a:t>NASTŘÍHÁNÍ OBRÁZKŮ</a:t>
            </a:r>
          </a:p>
          <a:p>
            <a:pPr algn="ctr"/>
            <a:endParaRPr lang="cs-CZ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cs-CZ" dirty="0"/>
              <a:t>PŘIŘAZENÍ NÁZVŮ ŽIVOČICHŮ K OBRÁZKŮM</a:t>
            </a:r>
          </a:p>
          <a:p>
            <a:pPr algn="ctr"/>
            <a:endParaRPr lang="cs-CZ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cs-CZ" dirty="0"/>
              <a:t>HRA PEXESO DLE ZNÁMÝCH PRAVIDEL</a:t>
            </a:r>
          </a:p>
        </p:txBody>
      </p:sp>
      <p:pic>
        <p:nvPicPr>
          <p:cNvPr id="57" name="Obrázek 56" descr="Škvor, Hmyz, Forticula, Auriculata">
            <a:extLst>
              <a:ext uri="{FF2B5EF4-FFF2-40B4-BE49-F238E27FC236}">
                <a16:creationId xmlns:a16="http://schemas.microsoft.com/office/drawing/2014/main" xmlns="" id="{2CD54728-4A14-406E-BA0D-97BDBD9448C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662" y="1974500"/>
            <a:ext cx="1633008" cy="145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Obrázek 57" descr="Stínek, Pozemní Isopods, The Protected Landscape Area">
            <a:extLst>
              <a:ext uri="{FF2B5EF4-FFF2-40B4-BE49-F238E27FC236}">
                <a16:creationId xmlns:a16="http://schemas.microsoft.com/office/drawing/2014/main" xmlns="" id="{CD1340EA-D439-4882-B21F-0889E7D1913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842" y="2002772"/>
            <a:ext cx="1633007" cy="144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Obrázek 58" descr="Obří Tausendfüßer, Stonožky, Členovci, Mnohonožky">
            <a:extLst>
              <a:ext uri="{FF2B5EF4-FFF2-40B4-BE49-F238E27FC236}">
                <a16:creationId xmlns:a16="http://schemas.microsoft.com/office/drawing/2014/main" xmlns="" id="{28C0541D-D70D-408C-8883-8F527D39ADF8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9148" y="2001294"/>
            <a:ext cx="1633007" cy="14492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Obrázek 59" descr="Obří Tausendfüßer, Stonožky, Členovci, Mnohonožky">
            <a:extLst>
              <a:ext uri="{FF2B5EF4-FFF2-40B4-BE49-F238E27FC236}">
                <a16:creationId xmlns:a16="http://schemas.microsoft.com/office/drawing/2014/main" xmlns="" id="{6F9958EC-2C35-4945-9CF8-B31BDE682DE7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9148" y="3692090"/>
            <a:ext cx="1632693" cy="1438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Obrázek 60" descr="Stínek, Pozemní Isopods, The Protected Landscape Area">
            <a:extLst>
              <a:ext uri="{FF2B5EF4-FFF2-40B4-BE49-F238E27FC236}">
                <a16:creationId xmlns:a16="http://schemas.microsoft.com/office/drawing/2014/main" xmlns="" id="{B7E2C27C-CBFF-414D-9D9D-370B0ABA855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4407" y="3706217"/>
            <a:ext cx="1642443" cy="1415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Obrázek 61" descr="Škvor, Hmyz, Forticula, Auriculata">
            <a:extLst>
              <a:ext uri="{FF2B5EF4-FFF2-40B4-BE49-F238E27FC236}">
                <a16:creationId xmlns:a16="http://schemas.microsoft.com/office/drawing/2014/main" xmlns="" id="{75C7E8ED-9E57-4357-9684-4FFB37A9A098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662" y="3718136"/>
            <a:ext cx="1633008" cy="141086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Obdélník 64">
            <a:extLst>
              <a:ext uri="{FF2B5EF4-FFF2-40B4-BE49-F238E27FC236}">
                <a16:creationId xmlns:a16="http://schemas.microsoft.com/office/drawing/2014/main" xmlns="" id="{9633944D-2CDC-4ED2-85F0-ECC27317127C}"/>
              </a:ext>
            </a:extLst>
          </p:cNvPr>
          <p:cNvSpPr/>
          <p:nvPr/>
        </p:nvSpPr>
        <p:spPr>
          <a:xfrm>
            <a:off x="5360670" y="3082356"/>
            <a:ext cx="1470660" cy="3429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s-CZ" sz="1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ŠKVOR OBECNÝ</a:t>
            </a:r>
            <a:endParaRPr lang="cs-CZ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6" name="Obdélník 65">
            <a:extLst>
              <a:ext uri="{FF2B5EF4-FFF2-40B4-BE49-F238E27FC236}">
                <a16:creationId xmlns:a16="http://schemas.microsoft.com/office/drawing/2014/main" xmlns="" id="{07269643-6718-44D4-A281-09A13413BEEF}"/>
              </a:ext>
            </a:extLst>
          </p:cNvPr>
          <p:cNvSpPr/>
          <p:nvPr/>
        </p:nvSpPr>
        <p:spPr>
          <a:xfrm>
            <a:off x="5360670" y="4786096"/>
            <a:ext cx="1470660" cy="3429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s-CZ" sz="11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ŠKVOR OBECNÝ</a:t>
            </a:r>
            <a:endParaRPr lang="cs-CZ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8" name="Obdélník 67">
            <a:extLst>
              <a:ext uri="{FF2B5EF4-FFF2-40B4-BE49-F238E27FC236}">
                <a16:creationId xmlns:a16="http://schemas.microsoft.com/office/drawing/2014/main" xmlns="" id="{5BB2FB13-8E43-4CCD-9B06-AF9FA98FB258}"/>
              </a:ext>
            </a:extLst>
          </p:cNvPr>
          <p:cNvSpPr/>
          <p:nvPr/>
        </p:nvSpPr>
        <p:spPr>
          <a:xfrm>
            <a:off x="7148193" y="3107672"/>
            <a:ext cx="1470660" cy="3429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s-CZ" sz="1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STINKA OBECNÁ</a:t>
            </a:r>
            <a:endParaRPr lang="cs-CZ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9" name="Obdélník 68">
            <a:extLst>
              <a:ext uri="{FF2B5EF4-FFF2-40B4-BE49-F238E27FC236}">
                <a16:creationId xmlns:a16="http://schemas.microsoft.com/office/drawing/2014/main" xmlns="" id="{D0865154-9CF0-4539-9210-A36BA9CC47DD}"/>
              </a:ext>
            </a:extLst>
          </p:cNvPr>
          <p:cNvSpPr/>
          <p:nvPr/>
        </p:nvSpPr>
        <p:spPr>
          <a:xfrm>
            <a:off x="7142579" y="4772945"/>
            <a:ext cx="1470660" cy="3429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s-CZ" sz="1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STINKA OBECNÁ</a:t>
            </a:r>
            <a:endParaRPr lang="cs-CZ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0" name="Obdélník 69">
            <a:extLst>
              <a:ext uri="{FF2B5EF4-FFF2-40B4-BE49-F238E27FC236}">
                <a16:creationId xmlns:a16="http://schemas.microsoft.com/office/drawing/2014/main" xmlns="" id="{4A9E8F3E-ECB1-4565-93DA-6434F61D8D5D}"/>
              </a:ext>
            </a:extLst>
          </p:cNvPr>
          <p:cNvSpPr/>
          <p:nvPr/>
        </p:nvSpPr>
        <p:spPr>
          <a:xfrm>
            <a:off x="8904974" y="3118975"/>
            <a:ext cx="1528761" cy="3315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s-CZ" sz="11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STONOŽKA ŠKVOROVÁ</a:t>
            </a:r>
            <a:endParaRPr lang="cs-CZ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1" name="Obdélník 70">
            <a:extLst>
              <a:ext uri="{FF2B5EF4-FFF2-40B4-BE49-F238E27FC236}">
                <a16:creationId xmlns:a16="http://schemas.microsoft.com/office/drawing/2014/main" xmlns="" id="{9BB6590C-4CA8-456C-8B5E-998A20376245}"/>
              </a:ext>
            </a:extLst>
          </p:cNvPr>
          <p:cNvSpPr/>
          <p:nvPr/>
        </p:nvSpPr>
        <p:spPr>
          <a:xfrm>
            <a:off x="8904972" y="4796297"/>
            <a:ext cx="1528763" cy="32545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cs-CZ" sz="11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STONOŽKA ŠKVOROVÁ</a:t>
            </a:r>
            <a:endParaRPr lang="cs-CZ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705435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>
                <a:solidFill>
                  <a:schemeClr val="accent1"/>
                </a:solidFill>
              </a:rPr>
              <a:t>PEXESO ORGANISMY V PŮDĚ</a:t>
            </a:r>
            <a:endParaRPr lang="en-GB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113004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ktiva">
  <a:themeElements>
    <a:clrScheme name="Retrospektiva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ktiva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tiv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4304</TotalTime>
  <Words>478</Words>
  <Application>Microsoft Office PowerPoint</Application>
  <PresentationFormat>Vlastní</PresentationFormat>
  <Paragraphs>259</Paragraphs>
  <Slides>28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28</vt:i4>
      </vt:variant>
    </vt:vector>
  </HeadingPairs>
  <TitlesOfParts>
    <vt:vector size="29" baseType="lpstr">
      <vt:lpstr>Retrospektiva</vt:lpstr>
      <vt:lpstr>Prezentace aplikace PowerPoint</vt:lpstr>
      <vt:lpstr>Půdní ekosystém</vt:lpstr>
      <vt:lpstr>Téma č. 1: Půda – živý organismus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PEXESO ORGANISMY V PŮDĚ</vt:lpstr>
      <vt:lpstr>Žížala</vt:lpstr>
      <vt:lpstr>Vlastnosti žížaly</vt:lpstr>
      <vt:lpstr>Další vlastnosti žížaly</vt:lpstr>
      <vt:lpstr>Z čeho se skládá tělo žížaly?</vt:lpstr>
      <vt:lpstr>Jak žížala reaguje na chemické látky?</vt:lpstr>
      <vt:lpstr>Pozoruhodný svět pod lupou</vt:lpstr>
      <vt:lpstr>Prezentace aplikace PowerPoint</vt:lpstr>
      <vt:lpstr>Prezentace aplikace PowerPoint</vt:lpstr>
      <vt:lpstr>Proč komáři (samičky) bodají jen v podvečer  a za svítání? </vt:lpstr>
      <vt:lpstr>Prezentace aplikace PowerPoint</vt:lpstr>
      <vt:lpstr>Z čeho se skládá tělo želvušky?</vt:lpstr>
      <vt:lpstr>Pozorování želvušky</vt:lpstr>
      <vt:lpstr>Vlastnosti želvušky</vt:lpstr>
      <vt:lpstr>Děkuji za pozornost</vt:lpstr>
      <vt:lpstr>Zdroje:</vt:lpstr>
      <vt:lpstr>Zdroje</vt:lpstr>
      <vt:lpstr>Zdroje</vt:lpstr>
      <vt:lpstr>Zdroje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Obojživelníci  (Amphibia)</dc:title>
  <dc:creator>Ucitel3</dc:creator>
  <cp:lastModifiedBy>PC admin</cp:lastModifiedBy>
  <cp:revision>211</cp:revision>
  <dcterms:created xsi:type="dcterms:W3CDTF">2018-11-16T11:17:05Z</dcterms:created>
  <dcterms:modified xsi:type="dcterms:W3CDTF">2021-07-25T13:42:39Z</dcterms:modified>
</cp:coreProperties>
</file>