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3" r:id="rId20"/>
    <p:sldId id="293" r:id="rId21"/>
    <p:sldId id="276" r:id="rId22"/>
    <p:sldId id="274" r:id="rId23"/>
    <p:sldId id="278" r:id="rId24"/>
    <p:sldId id="279" r:id="rId25"/>
    <p:sldId id="288" r:id="rId26"/>
    <p:sldId id="280" r:id="rId27"/>
    <p:sldId id="290" r:id="rId28"/>
    <p:sldId id="281" r:id="rId29"/>
    <p:sldId id="289" r:id="rId30"/>
    <p:sldId id="283" r:id="rId31"/>
    <p:sldId id="291" r:id="rId32"/>
    <p:sldId id="284" r:id="rId33"/>
    <p:sldId id="292" r:id="rId34"/>
    <p:sldId id="294" r:id="rId35"/>
    <p:sldId id="295" r:id="rId36"/>
    <p:sldId id="296" r:id="rId37"/>
    <p:sldId id="297" r:id="rId38"/>
    <p:sldId id="299" r:id="rId39"/>
    <p:sldId id="301" r:id="rId40"/>
    <p:sldId id="302" r:id="rId41"/>
    <p:sldId id="308" r:id="rId42"/>
    <p:sldId id="307" r:id="rId43"/>
    <p:sldId id="304" r:id="rId44"/>
    <p:sldId id="309" r:id="rId4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ra Martynková" initials="PM" lastIdx="9" clrIdx="0">
    <p:extLst>
      <p:ext uri="{19B8F6BF-5375-455C-9EA6-DF929625EA0E}">
        <p15:presenceInfo xmlns:p15="http://schemas.microsoft.com/office/powerpoint/2012/main" userId="35a3d7e68fe168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3A11"/>
    <a:srgbClr val="EB7B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89B2C8-50C8-434D-8147-D4BFB27F1217}" v="4024" dt="2021-03-09T21:07:41.666"/>
    <p1510:client id="{90B70180-5BCA-0948-2AAE-16FE16E952FF}" v="110" dt="2021-03-11T10:34:54.626"/>
    <p1510:client id="{52DF667D-B642-7F8E-C3DC-D22FB91DB98B}" v="46" dt="2021-03-09T21:23:24.003"/>
    <p1510:client id="{CC791456-2F8F-91C6-E022-9B1D07B30EFA}" v="3327" dt="2021-03-10T19:57:16.879"/>
    <p1510:client id="{CF81B39F-C025-2000-B50C-B6751DEF2487}" v="125" dt="2021-03-12T10:22:21.3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32" autoAdjust="0"/>
    <p:restoredTop sz="94660"/>
  </p:normalViewPr>
  <p:slideViewPr>
    <p:cSldViewPr snapToGrid="0">
      <p:cViewPr varScale="1">
        <p:scale>
          <a:sx n="89" d="100"/>
          <a:sy n="89" d="100"/>
        </p:scale>
        <p:origin x="31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E0C100-14B9-4956-868B-8F7D7E93D349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4F3B1E4-E2EE-4EF7-9B1B-B7318496196C}">
      <dgm:prSet/>
      <dgm:spPr/>
      <dgm:t>
        <a:bodyPr/>
        <a:lstStyle/>
        <a:p>
          <a:r>
            <a:rPr lang="en-US" b="1" dirty="0"/>
            <a:t>FLYŠ</a:t>
          </a:r>
          <a:endParaRPr lang="en-US" dirty="0"/>
        </a:p>
      </dgm:t>
    </dgm:pt>
    <dgm:pt modelId="{A5070439-A279-4CDB-B05E-E08E703AC898}" type="parTrans" cxnId="{2C5BE485-19A6-4A2A-A27B-FA49D3EACC6B}">
      <dgm:prSet/>
      <dgm:spPr/>
      <dgm:t>
        <a:bodyPr/>
        <a:lstStyle/>
        <a:p>
          <a:endParaRPr lang="en-US"/>
        </a:p>
      </dgm:t>
    </dgm:pt>
    <dgm:pt modelId="{EFCCC2F8-B286-4E45-93D9-0FF28ACF7986}" type="sibTrans" cxnId="{2C5BE485-19A6-4A2A-A27B-FA49D3EACC6B}">
      <dgm:prSet/>
      <dgm:spPr/>
      <dgm:t>
        <a:bodyPr/>
        <a:lstStyle/>
        <a:p>
          <a:endParaRPr lang="en-US"/>
        </a:p>
      </dgm:t>
    </dgm:pt>
    <dgm:pt modelId="{13051E7E-7F91-48D9-A44B-7FBB7763E564}">
      <dgm:prSet/>
      <dgm:spPr/>
      <dgm:t>
        <a:bodyPr/>
        <a:lstStyle/>
        <a:p>
          <a:r>
            <a:rPr lang="en-US" b="1" dirty="0" err="1">
              <a:latin typeface="Avenir Next LT Pro"/>
            </a:rPr>
            <a:t>soubor</a:t>
          </a:r>
          <a:r>
            <a:rPr lang="en-US" b="1" dirty="0"/>
            <a:t> </a:t>
          </a:r>
          <a:r>
            <a:rPr lang="en-US" b="1" dirty="0" err="1"/>
            <a:t>usazených</a:t>
          </a:r>
          <a:r>
            <a:rPr lang="en-US" b="1" dirty="0"/>
            <a:t> </a:t>
          </a:r>
          <a:r>
            <a:rPr lang="en-US" b="1" dirty="0" err="1"/>
            <a:t>střídajících</a:t>
          </a:r>
          <a:r>
            <a:rPr lang="en-US" b="1" dirty="0"/>
            <a:t> se </a:t>
          </a:r>
          <a:r>
            <a:rPr lang="en-US" b="1" dirty="0" err="1"/>
            <a:t>vrstev</a:t>
          </a:r>
          <a:r>
            <a:rPr lang="en-US" dirty="0"/>
            <a:t> </a:t>
          </a:r>
          <a:r>
            <a:rPr lang="en-US" b="1" dirty="0" err="1"/>
            <a:t>tří</a:t>
          </a:r>
          <a:r>
            <a:rPr lang="en-US" b="1" dirty="0"/>
            <a:t> </a:t>
          </a:r>
          <a:r>
            <a:rPr lang="en-US" b="1" dirty="0" err="1"/>
            <a:t>hornin</a:t>
          </a:r>
          <a:endParaRPr lang="en-US" dirty="0" err="1"/>
        </a:p>
      </dgm:t>
    </dgm:pt>
    <dgm:pt modelId="{4E177698-258A-46CF-947E-36D525326FAB}" type="parTrans" cxnId="{1801363B-F29D-4953-AF13-C0A13739B0FB}">
      <dgm:prSet/>
      <dgm:spPr/>
      <dgm:t>
        <a:bodyPr/>
        <a:lstStyle/>
        <a:p>
          <a:endParaRPr lang="en-US"/>
        </a:p>
      </dgm:t>
    </dgm:pt>
    <dgm:pt modelId="{4F7A8BAD-6AC3-4B3A-9735-7C402FB3E1E9}" type="sibTrans" cxnId="{1801363B-F29D-4953-AF13-C0A13739B0FB}">
      <dgm:prSet/>
      <dgm:spPr/>
      <dgm:t>
        <a:bodyPr/>
        <a:lstStyle/>
        <a:p>
          <a:endParaRPr lang="en-US"/>
        </a:p>
      </dgm:t>
    </dgm:pt>
    <dgm:pt modelId="{23DC63D1-002F-4214-806F-5F1B17EA7C65}" type="pres">
      <dgm:prSet presAssocID="{6BE0C100-14B9-4956-868B-8F7D7E93D34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A11E1A-BF78-4FB4-B804-C12DC4C19CAA}" type="pres">
      <dgm:prSet presAssocID="{D4F3B1E4-E2EE-4EF7-9B1B-B7318496196C}" presName="dummy" presStyleCnt="0"/>
      <dgm:spPr/>
    </dgm:pt>
    <dgm:pt modelId="{BB78D822-8513-44D1-A2CC-BEA599186458}" type="pres">
      <dgm:prSet presAssocID="{D4F3B1E4-E2EE-4EF7-9B1B-B7318496196C}" presName="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AAABD01-8411-44C3-A3A9-E854FD0C2F91}" type="pres">
      <dgm:prSet presAssocID="{EFCCC2F8-B286-4E45-93D9-0FF28ACF7986}" presName="sibTrans" presStyleLbl="node1" presStyleIdx="0" presStyleCnt="2"/>
      <dgm:spPr/>
      <dgm:t>
        <a:bodyPr/>
        <a:lstStyle/>
        <a:p>
          <a:endParaRPr lang="cs-CZ"/>
        </a:p>
      </dgm:t>
    </dgm:pt>
    <dgm:pt modelId="{48C153CF-0FC5-43D4-B762-05AF00534DDE}" type="pres">
      <dgm:prSet presAssocID="{13051E7E-7F91-48D9-A44B-7FBB7763E564}" presName="dummy" presStyleCnt="0"/>
      <dgm:spPr/>
    </dgm:pt>
    <dgm:pt modelId="{0DCA607B-CC70-4E14-818B-8B64977E9448}" type="pres">
      <dgm:prSet presAssocID="{13051E7E-7F91-48D9-A44B-7FBB7763E564}" presName="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CBF718F-672C-48F6-B7A9-A55C202AFD31}" type="pres">
      <dgm:prSet presAssocID="{4F7A8BAD-6AC3-4B3A-9735-7C402FB3E1E9}" presName="sibTrans" presStyleLbl="node1" presStyleIdx="1" presStyleCnt="2"/>
      <dgm:spPr/>
      <dgm:t>
        <a:bodyPr/>
        <a:lstStyle/>
        <a:p>
          <a:endParaRPr lang="cs-CZ"/>
        </a:p>
      </dgm:t>
    </dgm:pt>
  </dgm:ptLst>
  <dgm:cxnLst>
    <dgm:cxn modelId="{2C5BE485-19A6-4A2A-A27B-FA49D3EACC6B}" srcId="{6BE0C100-14B9-4956-868B-8F7D7E93D349}" destId="{D4F3B1E4-E2EE-4EF7-9B1B-B7318496196C}" srcOrd="0" destOrd="0" parTransId="{A5070439-A279-4CDB-B05E-E08E703AC898}" sibTransId="{EFCCC2F8-B286-4E45-93D9-0FF28ACF7986}"/>
    <dgm:cxn modelId="{1801363B-F29D-4953-AF13-C0A13739B0FB}" srcId="{6BE0C100-14B9-4956-868B-8F7D7E93D349}" destId="{13051E7E-7F91-48D9-A44B-7FBB7763E564}" srcOrd="1" destOrd="0" parTransId="{4E177698-258A-46CF-947E-36D525326FAB}" sibTransId="{4F7A8BAD-6AC3-4B3A-9735-7C402FB3E1E9}"/>
    <dgm:cxn modelId="{0374F921-890B-4AB1-9636-AE86E15C97CA}" type="presOf" srcId="{6BE0C100-14B9-4956-868B-8F7D7E93D349}" destId="{23DC63D1-002F-4214-806F-5F1B17EA7C65}" srcOrd="0" destOrd="0" presId="urn:microsoft.com/office/officeart/2005/8/layout/cycle1"/>
    <dgm:cxn modelId="{8C9C9E67-1594-4756-92B5-3983A0365878}" type="presOf" srcId="{EFCCC2F8-B286-4E45-93D9-0FF28ACF7986}" destId="{9AAABD01-8411-44C3-A3A9-E854FD0C2F91}" srcOrd="0" destOrd="0" presId="urn:microsoft.com/office/officeart/2005/8/layout/cycle1"/>
    <dgm:cxn modelId="{CEA094F2-A77C-43B7-80E3-3C11D3667B44}" type="presOf" srcId="{13051E7E-7F91-48D9-A44B-7FBB7763E564}" destId="{0DCA607B-CC70-4E14-818B-8B64977E9448}" srcOrd="0" destOrd="0" presId="urn:microsoft.com/office/officeart/2005/8/layout/cycle1"/>
    <dgm:cxn modelId="{5CDB62D9-D40A-4CAA-97BB-0E4D4074484D}" type="presOf" srcId="{D4F3B1E4-E2EE-4EF7-9B1B-B7318496196C}" destId="{BB78D822-8513-44D1-A2CC-BEA599186458}" srcOrd="0" destOrd="0" presId="urn:microsoft.com/office/officeart/2005/8/layout/cycle1"/>
    <dgm:cxn modelId="{8FFF7943-2A0B-4B1A-BB88-87963D6623FC}" type="presOf" srcId="{4F7A8BAD-6AC3-4B3A-9735-7C402FB3E1E9}" destId="{9CBF718F-672C-48F6-B7A9-A55C202AFD31}" srcOrd="0" destOrd="0" presId="urn:microsoft.com/office/officeart/2005/8/layout/cycle1"/>
    <dgm:cxn modelId="{ECD39458-0A14-46CF-B399-555E7463B4BD}" type="presParOf" srcId="{23DC63D1-002F-4214-806F-5F1B17EA7C65}" destId="{6CA11E1A-BF78-4FB4-B804-C12DC4C19CAA}" srcOrd="0" destOrd="0" presId="urn:microsoft.com/office/officeart/2005/8/layout/cycle1"/>
    <dgm:cxn modelId="{A2F1C1D0-4F76-46DA-BDF5-673046A44134}" type="presParOf" srcId="{23DC63D1-002F-4214-806F-5F1B17EA7C65}" destId="{BB78D822-8513-44D1-A2CC-BEA599186458}" srcOrd="1" destOrd="0" presId="urn:microsoft.com/office/officeart/2005/8/layout/cycle1"/>
    <dgm:cxn modelId="{158AC7E0-DCEB-4A47-9799-5F1AD6A35F80}" type="presParOf" srcId="{23DC63D1-002F-4214-806F-5F1B17EA7C65}" destId="{9AAABD01-8411-44C3-A3A9-E854FD0C2F91}" srcOrd="2" destOrd="0" presId="urn:microsoft.com/office/officeart/2005/8/layout/cycle1"/>
    <dgm:cxn modelId="{533601E5-AEB5-427A-A967-BBBCD99283BD}" type="presParOf" srcId="{23DC63D1-002F-4214-806F-5F1B17EA7C65}" destId="{48C153CF-0FC5-43D4-B762-05AF00534DDE}" srcOrd="3" destOrd="0" presId="urn:microsoft.com/office/officeart/2005/8/layout/cycle1"/>
    <dgm:cxn modelId="{DF7F7B1E-1944-4238-A30B-D3A91386FD59}" type="presParOf" srcId="{23DC63D1-002F-4214-806F-5F1B17EA7C65}" destId="{0DCA607B-CC70-4E14-818B-8B64977E9448}" srcOrd="4" destOrd="0" presId="urn:microsoft.com/office/officeart/2005/8/layout/cycle1"/>
    <dgm:cxn modelId="{8CCE5C3C-B85F-411A-885A-95A0A2778305}" type="presParOf" srcId="{23DC63D1-002F-4214-806F-5F1B17EA7C65}" destId="{9CBF718F-672C-48F6-B7A9-A55C202AFD31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EBA094-4930-4DBA-A8A4-53F44E46A4F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D3CC1DE-8F2D-41E6-94F0-0F81CD0AE6FF}">
      <dgm:prSet phldrT="[Text]" phldr="0"/>
      <dgm:spPr/>
      <dgm:t>
        <a:bodyPr/>
        <a:lstStyle/>
        <a:p>
          <a:r>
            <a:rPr lang="cs-CZ"/>
            <a:t>desky</a:t>
          </a:r>
        </a:p>
      </dgm:t>
    </dgm:pt>
    <dgm:pt modelId="{D44CA6B5-2D41-440E-B221-8041560C56E3}" type="parTrans" cxnId="{2A6B5F2A-FFBF-4691-B356-FCA826AB3C5B}">
      <dgm:prSet/>
      <dgm:spPr/>
      <dgm:t>
        <a:bodyPr/>
        <a:lstStyle/>
        <a:p>
          <a:endParaRPr lang="cs-CZ"/>
        </a:p>
      </dgm:t>
    </dgm:pt>
    <dgm:pt modelId="{297EF25B-B90E-4EC1-AB8D-C48AD892B557}" type="sibTrans" cxnId="{2A6B5F2A-FFBF-4691-B356-FCA826AB3C5B}">
      <dgm:prSet/>
      <dgm:spPr/>
      <dgm:t>
        <a:bodyPr/>
        <a:lstStyle/>
        <a:p>
          <a:endParaRPr lang="cs-CZ"/>
        </a:p>
      </dgm:t>
    </dgm:pt>
    <dgm:pt modelId="{00BE75F1-E047-47E8-A8B9-94BCF069C3C0}">
      <dgm:prSet phldrT="[Text]" phldr="0"/>
      <dgm:spPr/>
      <dgm:t>
        <a:bodyPr/>
        <a:lstStyle/>
        <a:p>
          <a:r>
            <a:rPr lang="cs-CZ" dirty="0"/>
            <a:t>Pangea</a:t>
          </a:r>
        </a:p>
      </dgm:t>
    </dgm:pt>
    <dgm:pt modelId="{D0212572-B85E-4E9E-8108-A3005309B318}" type="parTrans" cxnId="{A37628C0-661A-464D-A5BB-42CB9603CCEA}">
      <dgm:prSet/>
      <dgm:spPr/>
      <dgm:t>
        <a:bodyPr/>
        <a:lstStyle/>
        <a:p>
          <a:endParaRPr lang="cs-CZ"/>
        </a:p>
      </dgm:t>
    </dgm:pt>
    <dgm:pt modelId="{1BDFFFA9-40E8-49F4-B7B3-482E454D4521}" type="sibTrans" cxnId="{A37628C0-661A-464D-A5BB-42CB9603CCEA}">
      <dgm:prSet/>
      <dgm:spPr/>
      <dgm:t>
        <a:bodyPr/>
        <a:lstStyle/>
        <a:p>
          <a:endParaRPr lang="cs-CZ"/>
        </a:p>
      </dgm:t>
    </dgm:pt>
    <dgm:pt modelId="{3A89A15F-92CC-4100-BEBE-E5C1BFA0FE93}">
      <dgm:prSet phldrT="[Text]" phldr="0"/>
      <dgm:spPr/>
      <dgm:t>
        <a:bodyPr/>
        <a:lstStyle/>
        <a:p>
          <a:r>
            <a:rPr lang="cs-CZ"/>
            <a:t>Tethys</a:t>
          </a:r>
        </a:p>
      </dgm:t>
    </dgm:pt>
    <dgm:pt modelId="{C2F7B808-1A71-48AC-9C3F-8AED73104829}" type="parTrans" cxnId="{84BE407A-7545-44C9-A23C-47B1106BDD47}">
      <dgm:prSet/>
      <dgm:spPr/>
      <dgm:t>
        <a:bodyPr/>
        <a:lstStyle/>
        <a:p>
          <a:endParaRPr lang="cs-CZ"/>
        </a:p>
      </dgm:t>
    </dgm:pt>
    <dgm:pt modelId="{E9CE5A5C-41D3-4DD4-BBC6-D835E6EE7CBC}" type="sibTrans" cxnId="{84BE407A-7545-44C9-A23C-47B1106BDD47}">
      <dgm:prSet/>
      <dgm:spPr/>
      <dgm:t>
        <a:bodyPr/>
        <a:lstStyle/>
        <a:p>
          <a:endParaRPr lang="cs-CZ"/>
        </a:p>
      </dgm:t>
    </dgm:pt>
    <dgm:pt modelId="{8F8D2FC8-6190-499E-A5F1-E96715FAF1D0}" type="pres">
      <dgm:prSet presAssocID="{20EBA094-4930-4DBA-A8A4-53F44E46A4F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016AE400-44E9-48BA-82D5-A6E36D4D27BA}" type="pres">
      <dgm:prSet presAssocID="{7D3CC1DE-8F2D-41E6-94F0-0F81CD0AE6F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54518CF-E1D6-4C03-BD36-58CDFAEEC3D0}" type="pres">
      <dgm:prSet presAssocID="{297EF25B-B90E-4EC1-AB8D-C48AD892B557}" presName="sibTrans" presStyleCnt="0"/>
      <dgm:spPr/>
    </dgm:pt>
    <dgm:pt modelId="{335DA212-5D44-4652-99BA-1D6E14F6E570}" type="pres">
      <dgm:prSet presAssocID="{00BE75F1-E047-47E8-A8B9-94BCF069C3C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2C04CC1-7460-4D46-AD50-C19C09594D43}" type="pres">
      <dgm:prSet presAssocID="{1BDFFFA9-40E8-49F4-B7B3-482E454D4521}" presName="sibTrans" presStyleCnt="0"/>
      <dgm:spPr/>
    </dgm:pt>
    <dgm:pt modelId="{97E5780C-DAC5-4209-B7AD-C9313D206A43}" type="pres">
      <dgm:prSet presAssocID="{3A89A15F-92CC-4100-BEBE-E5C1BFA0FE9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84BE407A-7545-44C9-A23C-47B1106BDD47}" srcId="{20EBA094-4930-4DBA-A8A4-53F44E46A4F8}" destId="{3A89A15F-92CC-4100-BEBE-E5C1BFA0FE93}" srcOrd="2" destOrd="0" parTransId="{C2F7B808-1A71-48AC-9C3F-8AED73104829}" sibTransId="{E9CE5A5C-41D3-4DD4-BBC6-D835E6EE7CBC}"/>
    <dgm:cxn modelId="{67B0E864-CC62-41C7-856C-4C3F7579E3F4}" type="presOf" srcId="{7D3CC1DE-8F2D-41E6-94F0-0F81CD0AE6FF}" destId="{016AE400-44E9-48BA-82D5-A6E36D4D27BA}" srcOrd="0" destOrd="0" presId="urn:microsoft.com/office/officeart/2005/8/layout/default"/>
    <dgm:cxn modelId="{2A6B5F2A-FFBF-4691-B356-FCA826AB3C5B}" srcId="{20EBA094-4930-4DBA-A8A4-53F44E46A4F8}" destId="{7D3CC1DE-8F2D-41E6-94F0-0F81CD0AE6FF}" srcOrd="0" destOrd="0" parTransId="{D44CA6B5-2D41-440E-B221-8041560C56E3}" sibTransId="{297EF25B-B90E-4EC1-AB8D-C48AD892B557}"/>
    <dgm:cxn modelId="{2BBEF130-136A-4DB2-A064-29808419A386}" type="presOf" srcId="{00BE75F1-E047-47E8-A8B9-94BCF069C3C0}" destId="{335DA212-5D44-4652-99BA-1D6E14F6E570}" srcOrd="0" destOrd="0" presId="urn:microsoft.com/office/officeart/2005/8/layout/default"/>
    <dgm:cxn modelId="{C26D468E-2B11-4099-BFC2-07EA9F1F2D32}" type="presOf" srcId="{3A89A15F-92CC-4100-BEBE-E5C1BFA0FE93}" destId="{97E5780C-DAC5-4209-B7AD-C9313D206A43}" srcOrd="0" destOrd="0" presId="urn:microsoft.com/office/officeart/2005/8/layout/default"/>
    <dgm:cxn modelId="{A37628C0-661A-464D-A5BB-42CB9603CCEA}" srcId="{20EBA094-4930-4DBA-A8A4-53F44E46A4F8}" destId="{00BE75F1-E047-47E8-A8B9-94BCF069C3C0}" srcOrd="1" destOrd="0" parTransId="{D0212572-B85E-4E9E-8108-A3005309B318}" sibTransId="{1BDFFFA9-40E8-49F4-B7B3-482E454D4521}"/>
    <dgm:cxn modelId="{E1141EA5-7CAE-4066-A1D3-E5EE0C816662}" type="presOf" srcId="{20EBA094-4930-4DBA-A8A4-53F44E46A4F8}" destId="{8F8D2FC8-6190-499E-A5F1-E96715FAF1D0}" srcOrd="0" destOrd="0" presId="urn:microsoft.com/office/officeart/2005/8/layout/default"/>
    <dgm:cxn modelId="{6680E829-3E3C-4ADF-8450-3F7B3BE8F319}" type="presParOf" srcId="{8F8D2FC8-6190-499E-A5F1-E96715FAF1D0}" destId="{016AE400-44E9-48BA-82D5-A6E36D4D27BA}" srcOrd="0" destOrd="0" presId="urn:microsoft.com/office/officeart/2005/8/layout/default"/>
    <dgm:cxn modelId="{79C5E7C0-3634-45F6-A86C-2AFA05F644C1}" type="presParOf" srcId="{8F8D2FC8-6190-499E-A5F1-E96715FAF1D0}" destId="{754518CF-E1D6-4C03-BD36-58CDFAEEC3D0}" srcOrd="1" destOrd="0" presId="urn:microsoft.com/office/officeart/2005/8/layout/default"/>
    <dgm:cxn modelId="{6D95FE50-9DDB-43EA-892C-D720A859A066}" type="presParOf" srcId="{8F8D2FC8-6190-499E-A5F1-E96715FAF1D0}" destId="{335DA212-5D44-4652-99BA-1D6E14F6E570}" srcOrd="2" destOrd="0" presId="urn:microsoft.com/office/officeart/2005/8/layout/default"/>
    <dgm:cxn modelId="{65D0888D-0694-4001-8605-CA70856900BA}" type="presParOf" srcId="{8F8D2FC8-6190-499E-A5F1-E96715FAF1D0}" destId="{52C04CC1-7460-4D46-AD50-C19C09594D43}" srcOrd="3" destOrd="0" presId="urn:microsoft.com/office/officeart/2005/8/layout/default"/>
    <dgm:cxn modelId="{584B3C72-1FBB-44FB-A955-6070E5C1288C}" type="presParOf" srcId="{8F8D2FC8-6190-499E-A5F1-E96715FAF1D0}" destId="{97E5780C-DAC5-4209-B7AD-C9313D206A43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EBA094-4930-4DBA-A8A4-53F44E46A4F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D3CC1DE-8F2D-41E6-94F0-0F81CD0AE6FF}">
      <dgm:prSet phldrT="[Text]" phldr="0"/>
      <dgm:spPr/>
      <dgm:t>
        <a:bodyPr/>
        <a:lstStyle/>
        <a:p>
          <a:r>
            <a:rPr lang="cs-CZ"/>
            <a:t>desky</a:t>
          </a:r>
        </a:p>
      </dgm:t>
    </dgm:pt>
    <dgm:pt modelId="{D44CA6B5-2D41-440E-B221-8041560C56E3}" type="parTrans" cxnId="{2A6B5F2A-FFBF-4691-B356-FCA826AB3C5B}">
      <dgm:prSet/>
      <dgm:spPr/>
      <dgm:t>
        <a:bodyPr/>
        <a:lstStyle/>
        <a:p>
          <a:endParaRPr lang="cs-CZ"/>
        </a:p>
      </dgm:t>
    </dgm:pt>
    <dgm:pt modelId="{297EF25B-B90E-4EC1-AB8D-C48AD892B557}" type="sibTrans" cxnId="{2A6B5F2A-FFBF-4691-B356-FCA826AB3C5B}">
      <dgm:prSet/>
      <dgm:spPr/>
      <dgm:t>
        <a:bodyPr/>
        <a:lstStyle/>
        <a:p>
          <a:endParaRPr lang="cs-CZ"/>
        </a:p>
      </dgm:t>
    </dgm:pt>
    <dgm:pt modelId="{00BE75F1-E047-47E8-A8B9-94BCF069C3C0}">
      <dgm:prSet phldrT="[Text]" phldr="0"/>
      <dgm:spPr/>
      <dgm:t>
        <a:bodyPr/>
        <a:lstStyle/>
        <a:p>
          <a:r>
            <a:rPr lang="cs-CZ" dirty="0"/>
            <a:t>Pangea</a:t>
          </a:r>
        </a:p>
      </dgm:t>
    </dgm:pt>
    <dgm:pt modelId="{D0212572-B85E-4E9E-8108-A3005309B318}" type="parTrans" cxnId="{A37628C0-661A-464D-A5BB-42CB9603CCEA}">
      <dgm:prSet/>
      <dgm:spPr/>
      <dgm:t>
        <a:bodyPr/>
        <a:lstStyle/>
        <a:p>
          <a:endParaRPr lang="cs-CZ"/>
        </a:p>
      </dgm:t>
    </dgm:pt>
    <dgm:pt modelId="{1BDFFFA9-40E8-49F4-B7B3-482E454D4521}" type="sibTrans" cxnId="{A37628C0-661A-464D-A5BB-42CB9603CCEA}">
      <dgm:prSet/>
      <dgm:spPr/>
      <dgm:t>
        <a:bodyPr/>
        <a:lstStyle/>
        <a:p>
          <a:endParaRPr lang="cs-CZ"/>
        </a:p>
      </dgm:t>
    </dgm:pt>
    <dgm:pt modelId="{3A89A15F-92CC-4100-BEBE-E5C1BFA0FE93}">
      <dgm:prSet phldrT="[Text]" phldr="0"/>
      <dgm:spPr/>
      <dgm:t>
        <a:bodyPr/>
        <a:lstStyle/>
        <a:p>
          <a:r>
            <a:rPr lang="cs-CZ"/>
            <a:t>Tethys</a:t>
          </a:r>
        </a:p>
      </dgm:t>
    </dgm:pt>
    <dgm:pt modelId="{C2F7B808-1A71-48AC-9C3F-8AED73104829}" type="parTrans" cxnId="{84BE407A-7545-44C9-A23C-47B1106BDD47}">
      <dgm:prSet/>
      <dgm:spPr/>
      <dgm:t>
        <a:bodyPr/>
        <a:lstStyle/>
        <a:p>
          <a:endParaRPr lang="cs-CZ"/>
        </a:p>
      </dgm:t>
    </dgm:pt>
    <dgm:pt modelId="{E9CE5A5C-41D3-4DD4-BBC6-D835E6EE7CBC}" type="sibTrans" cxnId="{84BE407A-7545-44C9-A23C-47B1106BDD47}">
      <dgm:prSet/>
      <dgm:spPr/>
      <dgm:t>
        <a:bodyPr/>
        <a:lstStyle/>
        <a:p>
          <a:endParaRPr lang="cs-CZ"/>
        </a:p>
      </dgm:t>
    </dgm:pt>
    <dgm:pt modelId="{8F8D2FC8-6190-499E-A5F1-E96715FAF1D0}" type="pres">
      <dgm:prSet presAssocID="{20EBA094-4930-4DBA-A8A4-53F44E46A4F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016AE400-44E9-48BA-82D5-A6E36D4D27BA}" type="pres">
      <dgm:prSet presAssocID="{7D3CC1DE-8F2D-41E6-94F0-0F81CD0AE6F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54518CF-E1D6-4C03-BD36-58CDFAEEC3D0}" type="pres">
      <dgm:prSet presAssocID="{297EF25B-B90E-4EC1-AB8D-C48AD892B557}" presName="sibTrans" presStyleCnt="0"/>
      <dgm:spPr/>
    </dgm:pt>
    <dgm:pt modelId="{335DA212-5D44-4652-99BA-1D6E14F6E570}" type="pres">
      <dgm:prSet presAssocID="{00BE75F1-E047-47E8-A8B9-94BCF069C3C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2C04CC1-7460-4D46-AD50-C19C09594D43}" type="pres">
      <dgm:prSet presAssocID="{1BDFFFA9-40E8-49F4-B7B3-482E454D4521}" presName="sibTrans" presStyleCnt="0"/>
      <dgm:spPr/>
    </dgm:pt>
    <dgm:pt modelId="{97E5780C-DAC5-4209-B7AD-C9313D206A43}" type="pres">
      <dgm:prSet presAssocID="{3A89A15F-92CC-4100-BEBE-E5C1BFA0FE9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84BE407A-7545-44C9-A23C-47B1106BDD47}" srcId="{20EBA094-4930-4DBA-A8A4-53F44E46A4F8}" destId="{3A89A15F-92CC-4100-BEBE-E5C1BFA0FE93}" srcOrd="2" destOrd="0" parTransId="{C2F7B808-1A71-48AC-9C3F-8AED73104829}" sibTransId="{E9CE5A5C-41D3-4DD4-BBC6-D835E6EE7CBC}"/>
    <dgm:cxn modelId="{67B0E864-CC62-41C7-856C-4C3F7579E3F4}" type="presOf" srcId="{7D3CC1DE-8F2D-41E6-94F0-0F81CD0AE6FF}" destId="{016AE400-44E9-48BA-82D5-A6E36D4D27BA}" srcOrd="0" destOrd="0" presId="urn:microsoft.com/office/officeart/2005/8/layout/default"/>
    <dgm:cxn modelId="{2A6B5F2A-FFBF-4691-B356-FCA826AB3C5B}" srcId="{20EBA094-4930-4DBA-A8A4-53F44E46A4F8}" destId="{7D3CC1DE-8F2D-41E6-94F0-0F81CD0AE6FF}" srcOrd="0" destOrd="0" parTransId="{D44CA6B5-2D41-440E-B221-8041560C56E3}" sibTransId="{297EF25B-B90E-4EC1-AB8D-C48AD892B557}"/>
    <dgm:cxn modelId="{2BBEF130-136A-4DB2-A064-29808419A386}" type="presOf" srcId="{00BE75F1-E047-47E8-A8B9-94BCF069C3C0}" destId="{335DA212-5D44-4652-99BA-1D6E14F6E570}" srcOrd="0" destOrd="0" presId="urn:microsoft.com/office/officeart/2005/8/layout/default"/>
    <dgm:cxn modelId="{C26D468E-2B11-4099-BFC2-07EA9F1F2D32}" type="presOf" srcId="{3A89A15F-92CC-4100-BEBE-E5C1BFA0FE93}" destId="{97E5780C-DAC5-4209-B7AD-C9313D206A43}" srcOrd="0" destOrd="0" presId="urn:microsoft.com/office/officeart/2005/8/layout/default"/>
    <dgm:cxn modelId="{A37628C0-661A-464D-A5BB-42CB9603CCEA}" srcId="{20EBA094-4930-4DBA-A8A4-53F44E46A4F8}" destId="{00BE75F1-E047-47E8-A8B9-94BCF069C3C0}" srcOrd="1" destOrd="0" parTransId="{D0212572-B85E-4E9E-8108-A3005309B318}" sibTransId="{1BDFFFA9-40E8-49F4-B7B3-482E454D4521}"/>
    <dgm:cxn modelId="{E1141EA5-7CAE-4066-A1D3-E5EE0C816662}" type="presOf" srcId="{20EBA094-4930-4DBA-A8A4-53F44E46A4F8}" destId="{8F8D2FC8-6190-499E-A5F1-E96715FAF1D0}" srcOrd="0" destOrd="0" presId="urn:microsoft.com/office/officeart/2005/8/layout/default"/>
    <dgm:cxn modelId="{6680E829-3E3C-4ADF-8450-3F7B3BE8F319}" type="presParOf" srcId="{8F8D2FC8-6190-499E-A5F1-E96715FAF1D0}" destId="{016AE400-44E9-48BA-82D5-A6E36D4D27BA}" srcOrd="0" destOrd="0" presId="urn:microsoft.com/office/officeart/2005/8/layout/default"/>
    <dgm:cxn modelId="{79C5E7C0-3634-45F6-A86C-2AFA05F644C1}" type="presParOf" srcId="{8F8D2FC8-6190-499E-A5F1-E96715FAF1D0}" destId="{754518CF-E1D6-4C03-BD36-58CDFAEEC3D0}" srcOrd="1" destOrd="0" presId="urn:microsoft.com/office/officeart/2005/8/layout/default"/>
    <dgm:cxn modelId="{6D95FE50-9DDB-43EA-892C-D720A859A066}" type="presParOf" srcId="{8F8D2FC8-6190-499E-A5F1-E96715FAF1D0}" destId="{335DA212-5D44-4652-99BA-1D6E14F6E570}" srcOrd="2" destOrd="0" presId="urn:microsoft.com/office/officeart/2005/8/layout/default"/>
    <dgm:cxn modelId="{65D0888D-0694-4001-8605-CA70856900BA}" type="presParOf" srcId="{8F8D2FC8-6190-499E-A5F1-E96715FAF1D0}" destId="{52C04CC1-7460-4D46-AD50-C19C09594D43}" srcOrd="3" destOrd="0" presId="urn:microsoft.com/office/officeart/2005/8/layout/default"/>
    <dgm:cxn modelId="{584B3C72-1FBB-44FB-A955-6070E5C1288C}" type="presParOf" srcId="{8F8D2FC8-6190-499E-A5F1-E96715FAF1D0}" destId="{97E5780C-DAC5-4209-B7AD-C9313D206A43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78D822-8513-44D1-A2CC-BEA599186458}">
      <dsp:nvSpPr>
        <dsp:cNvPr id="0" name=""/>
        <dsp:cNvSpPr/>
      </dsp:nvSpPr>
      <dsp:spPr>
        <a:xfrm>
          <a:off x="3102898" y="1241079"/>
          <a:ext cx="1900948" cy="1900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/>
            <a:t>FLYŠ</a:t>
          </a:r>
          <a:endParaRPr lang="en-US" sz="2700" kern="1200" dirty="0"/>
        </a:p>
      </dsp:txBody>
      <dsp:txXfrm>
        <a:off x="3102898" y="1241079"/>
        <a:ext cx="1900948" cy="1900948"/>
      </dsp:txXfrm>
    </dsp:sp>
    <dsp:sp modelId="{9AAABD01-8411-44C3-A3A9-E854FD0C2F91}">
      <dsp:nvSpPr>
        <dsp:cNvPr id="0" name=""/>
        <dsp:cNvSpPr/>
      </dsp:nvSpPr>
      <dsp:spPr>
        <a:xfrm>
          <a:off x="549090" y="238624"/>
          <a:ext cx="3905857" cy="3905857"/>
        </a:xfrm>
        <a:prstGeom prst="circularArrow">
          <a:avLst>
            <a:gd name="adj1" fmla="val 9490"/>
            <a:gd name="adj2" fmla="val 685657"/>
            <a:gd name="adj3" fmla="val 7847357"/>
            <a:gd name="adj4" fmla="val 2266986"/>
            <a:gd name="adj5" fmla="val 1107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CA607B-CC70-4E14-818B-8B64977E9448}">
      <dsp:nvSpPr>
        <dsp:cNvPr id="0" name=""/>
        <dsp:cNvSpPr/>
      </dsp:nvSpPr>
      <dsp:spPr>
        <a:xfrm>
          <a:off x="191" y="1241079"/>
          <a:ext cx="1900948" cy="1900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err="1">
              <a:latin typeface="Avenir Next LT Pro"/>
            </a:rPr>
            <a:t>soubor</a:t>
          </a:r>
          <a:r>
            <a:rPr lang="en-US" sz="2700" b="1" kern="1200" dirty="0"/>
            <a:t> </a:t>
          </a:r>
          <a:r>
            <a:rPr lang="en-US" sz="2700" b="1" kern="1200" dirty="0" err="1"/>
            <a:t>usazených</a:t>
          </a:r>
          <a:r>
            <a:rPr lang="en-US" sz="2700" b="1" kern="1200" dirty="0"/>
            <a:t> </a:t>
          </a:r>
          <a:r>
            <a:rPr lang="en-US" sz="2700" b="1" kern="1200" dirty="0" err="1"/>
            <a:t>střídajících</a:t>
          </a:r>
          <a:r>
            <a:rPr lang="en-US" sz="2700" b="1" kern="1200" dirty="0"/>
            <a:t> se </a:t>
          </a:r>
          <a:r>
            <a:rPr lang="en-US" sz="2700" b="1" kern="1200" dirty="0" err="1"/>
            <a:t>vrstev</a:t>
          </a:r>
          <a:r>
            <a:rPr lang="en-US" sz="2700" kern="1200" dirty="0"/>
            <a:t> </a:t>
          </a:r>
          <a:r>
            <a:rPr lang="en-US" sz="2700" b="1" kern="1200" dirty="0" err="1"/>
            <a:t>tří</a:t>
          </a:r>
          <a:r>
            <a:rPr lang="en-US" sz="2700" b="1" kern="1200" dirty="0"/>
            <a:t> </a:t>
          </a:r>
          <a:r>
            <a:rPr lang="en-US" sz="2700" b="1" kern="1200" dirty="0" err="1"/>
            <a:t>hornin</a:t>
          </a:r>
          <a:endParaRPr lang="en-US" sz="2700" kern="1200" dirty="0" err="1"/>
        </a:p>
      </dsp:txBody>
      <dsp:txXfrm>
        <a:off x="191" y="1241079"/>
        <a:ext cx="1900948" cy="1900948"/>
      </dsp:txXfrm>
    </dsp:sp>
    <dsp:sp modelId="{9CBF718F-672C-48F6-B7A9-A55C202AFD31}">
      <dsp:nvSpPr>
        <dsp:cNvPr id="0" name=""/>
        <dsp:cNvSpPr/>
      </dsp:nvSpPr>
      <dsp:spPr>
        <a:xfrm>
          <a:off x="549090" y="238624"/>
          <a:ext cx="3905857" cy="3905857"/>
        </a:xfrm>
        <a:prstGeom prst="circularArrow">
          <a:avLst>
            <a:gd name="adj1" fmla="val 9490"/>
            <a:gd name="adj2" fmla="val 685657"/>
            <a:gd name="adj3" fmla="val 18647357"/>
            <a:gd name="adj4" fmla="val 13066986"/>
            <a:gd name="adj5" fmla="val 1107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6AE400-44E9-48BA-82D5-A6E36D4D27BA}">
      <dsp:nvSpPr>
        <dsp:cNvPr id="0" name=""/>
        <dsp:cNvSpPr/>
      </dsp:nvSpPr>
      <dsp:spPr>
        <a:xfrm>
          <a:off x="431702" y="526"/>
          <a:ext cx="1944043" cy="11664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700" kern="1200"/>
            <a:t>desky</a:t>
          </a:r>
        </a:p>
      </dsp:txBody>
      <dsp:txXfrm>
        <a:off x="431702" y="526"/>
        <a:ext cx="1944043" cy="1166426"/>
      </dsp:txXfrm>
    </dsp:sp>
    <dsp:sp modelId="{335DA212-5D44-4652-99BA-1D6E14F6E570}">
      <dsp:nvSpPr>
        <dsp:cNvPr id="0" name=""/>
        <dsp:cNvSpPr/>
      </dsp:nvSpPr>
      <dsp:spPr>
        <a:xfrm>
          <a:off x="2570149" y="526"/>
          <a:ext cx="1944043" cy="11664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700" kern="1200" dirty="0"/>
            <a:t>Pangea</a:t>
          </a:r>
        </a:p>
      </dsp:txBody>
      <dsp:txXfrm>
        <a:off x="2570149" y="526"/>
        <a:ext cx="1944043" cy="1166426"/>
      </dsp:txXfrm>
    </dsp:sp>
    <dsp:sp modelId="{97E5780C-DAC5-4209-B7AD-C9313D206A43}">
      <dsp:nvSpPr>
        <dsp:cNvPr id="0" name=""/>
        <dsp:cNvSpPr/>
      </dsp:nvSpPr>
      <dsp:spPr>
        <a:xfrm>
          <a:off x="4708597" y="526"/>
          <a:ext cx="1944043" cy="11664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700" kern="1200"/>
            <a:t>Tethys</a:t>
          </a:r>
        </a:p>
      </dsp:txBody>
      <dsp:txXfrm>
        <a:off x="4708597" y="526"/>
        <a:ext cx="1944043" cy="11664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6AE400-44E9-48BA-82D5-A6E36D4D27BA}">
      <dsp:nvSpPr>
        <dsp:cNvPr id="0" name=""/>
        <dsp:cNvSpPr/>
      </dsp:nvSpPr>
      <dsp:spPr>
        <a:xfrm>
          <a:off x="240901" y="470"/>
          <a:ext cx="1944231" cy="11665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700" kern="1200"/>
            <a:t>desky</a:t>
          </a:r>
        </a:p>
      </dsp:txBody>
      <dsp:txXfrm>
        <a:off x="240901" y="470"/>
        <a:ext cx="1944231" cy="1166538"/>
      </dsp:txXfrm>
    </dsp:sp>
    <dsp:sp modelId="{335DA212-5D44-4652-99BA-1D6E14F6E570}">
      <dsp:nvSpPr>
        <dsp:cNvPr id="0" name=""/>
        <dsp:cNvSpPr/>
      </dsp:nvSpPr>
      <dsp:spPr>
        <a:xfrm>
          <a:off x="2379556" y="470"/>
          <a:ext cx="1944231" cy="11665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700" kern="1200" dirty="0"/>
            <a:t>Pangea</a:t>
          </a:r>
        </a:p>
      </dsp:txBody>
      <dsp:txXfrm>
        <a:off x="2379556" y="470"/>
        <a:ext cx="1944231" cy="1166538"/>
      </dsp:txXfrm>
    </dsp:sp>
    <dsp:sp modelId="{97E5780C-DAC5-4209-B7AD-C9313D206A43}">
      <dsp:nvSpPr>
        <dsp:cNvPr id="0" name=""/>
        <dsp:cNvSpPr/>
      </dsp:nvSpPr>
      <dsp:spPr>
        <a:xfrm>
          <a:off x="4518210" y="470"/>
          <a:ext cx="1944231" cy="11665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700" kern="1200"/>
            <a:t>Tethys</a:t>
          </a:r>
        </a:p>
      </dsp:txBody>
      <dsp:txXfrm>
        <a:off x="4518210" y="470"/>
        <a:ext cx="1944231" cy="11665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0T15:18:23.9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8402 5250 16383 0 0,'-5'5'0'0'0,"-11"6"0"0"0,-13 2 0 0 0,-12 4 0 0 0,-3-2 0 0 0,1-3 0 0 0,2 1 0 0 0,4-1 0 0 0,2 2 0 0 0,9 3 0 0 0,2 0 0 0 0,1-4 0 0 0,0-4 0 0 0,-2 1 0 0 0,-1 0 0 0 0,-1 2 0 0 0,-1 0 0 0 0,4 2 0 0 0,1-1 0 0 0,-4 2 0 0 0,-8 4 0 0 0,-4-2 0 0 0,1 1 0 0 0,1-2 0 0 0,3 1 0 0 0,2-2 0 0 0,6 1 0 0 0,2-3 0 0 0,7 3 0 0 0,-1-3 0 0 0,5 2 0 0 0,3 4 0 0 0,-1-2 0 0 0,-4 1 0 0 0,1 3 0 0 0,-2 2 0 0 0,-4-2 0 0 0,-3-6 0 0 0,3 1 0 0 0,-1 2 0 0 0,-2 3 0 0 0,-1-2 0 0 0,3 0 0 0 0,0 2 0 0 0,-1 3 0 0 0,3 2 0 0 0,0-4 0 0 0,-2 5 0 0 0,3 2 0 0 0,-1-3 0 0 0,-1-2 0 0 0,1 1 0 0 0,1-5 0 0 0,2 0 0 0 0,4 1 0 0 0,-1 2 0 0 0,-2 2 0 0 0,0 2 0 0 0,3 1 0 0 0,-1 1 0 0 0,2 0 0 0 0,2 0 0 0 0,-2-4 0 0 0,1-2 0 0 0,-3 0 0 0 0,1 1 0 0 0,2 1 0 0 0,3 2 0 0 0,3 1 0 0 0,2 0 0 0 0,-4 6 0 0 0,-5 7 0 0 0,-2 1 0 0 0,3-1 0 0 0,-4-9 0 0 0,3-3 0 0 0,1-3 0 0 0,4 0 0 0 0,2 0 0 0 0,2 0 0 0 0,1 2 0 0 0,1 0 0 0 0,1 0 0 0 0,-1 1 0 0 0,1 0 0 0 0,-1 0 0 0 0,0 0 0 0 0,0 0 0 0 0,6-5 0 0 0,0-1 0 0 0,0 0 0 0 0,-1 1 0 0 0,4 1 0 0 0,0 2 0 0 0,-2 1 0 0 0,3-5 0 0 0,1 0 0 0 0,-3 0 0 0 0,-2 1 0 0 0,3-3 0 0 0,-1-1 0 0 0,-1 2 0 0 0,-2 1 0 0 0,-1 3 0 0 0,-3 1 0 0 0,5-4 0 0 0,1-1 0 0 0,4 1 0 0 0,0 1 0 0 0,-2 2 0 0 0,-2 1 0 0 0,-2 1 0 0 0,2-4 0 0 0,1-1 0 0 0,-2 0 0 0 0,4-4 0 0 0,5 0 0 0 0,-1 2 0 0 0,3 2 0 0 0,-1 2 0 0 0,0 2 0 0 0,4 1 0 0 0,3 0 0 0 0,2 2 0 0 0,2-1 0 0 0,1 0 0 0 0,7 1 0 0 0,6-1 0 0 0,1 0 0 0 0,-6 0 0 0 0,-5-5 0 0 0,-2-6 0 0 0,-6-2 0 0 0,-3 2 0 0 0,6 2 0 0 0,-1 3 0 0 0,4 3 0 0 0,2-4 0 0 0,-4 0 0 0 0,-1-4 0 0 0,-6 0 0 0 0,0 2 0 0 0,-5 2 0 0 0,1-2 0 0 0,2 0 0 0 0,3 1 0 0 0,3 3 0 0 0,3 2 0 0 0,-1-4 0 0 0,3 0 0 0 0,1 1 0 0 0,-1 1 0 0 0,1-3 0 0 0,-1-1 0 0 0,6 2 0 0 0,5 2 0 0 0,2-3 0 0 0,-6-1 0 0 0,-5-3 0 0 0,-3-5 0 0 0,-5 1 0 0 0,-3 3 0 0 0,6 4 0 0 0,8 3 0 0 0,8 2 0 0 0,-3 3 0 0 0,-3-4 0 0 0,-3-6 0 0 0,-2-6 0 0 0,-6 5 0 0 0,-8 4 0 0 0,-1-1 0 0 0,1 1 0 0 0,-2 1 0 0 0,1-2 0 0 0,-2 0 0 0 0,-3 1 0 0 0,1 3 0 0 0,3-4 0 0 0,0 1 0 0 0,-3 1 0 0 0,1-3 0 0 0,-1 0 0 0 0,2-3 0 0 0,-2 0 0 0 0,-2 3 0 0 0,2-2 0 0 0,4-4 0 0 0,3 1 0 0 0,0 3 0 0 0,1-1 0 0 0,-3 1 0 0 0,0 2 0 0 0,8-1 0 0 0,4 1 0 0 0,-3 2 0 0 0,0-2 0 0 0,-1 0 0 0 0,1 2 0 0 0,1 2 0 0 0,1-2 0 0 0,-4 4 0 0 0,-2 4 0 0 0,0-4 0 0 0,2 4 0 0 0,-3 2 0 0 0,-1-4 0 0 0,-3-2 0 0 0,-5 0 0 0 0,1-5 0 0 0,-2 0 0 0 0,2-4 0 0 0,3 5 0 0 0,5 0 0 0 0,3 0 0 0 0,3-3 0 0 0,1 1 0 0 0,-3 1 0 0 0,-2-2 0 0 0,-5 0 0 0 0,0-2 0 0 0,2-4 0 0 0,12-5 0 0 0,11 3 0 0 0,12-2 0 0 0,12 4 0 0 0,4-1 0 0 0,6 3 0 0 0,-3 4 0 0 0,-1-1 0 0 0,-10 1 0 0 0,-10-2 0 0 0,-10-4 0 0 0,-6-4 0 0 0,0-3 0 0 0,-2-3 0 0 0,13-1 0 0 0,4-1 0 0 0,-2-1 0 0 0,-1 5 0 0 0,-2 2 0 0 0,-5 0 0 0 0,0-2 0 0 0,-2 5 0 0 0,-3-1 0 0 0,-2 0 0 0 0,-3-3 0 0 0,3-1 0 0 0,6-2 0 0 0,10-1 0 0 0,12-1 0 0 0,4 0 0 0 0,-3-1 0 0 0,-14-4 0 0 0,-9-7 0 0 0,-8-1 0 0 0,-3 2 0 0 0,2 2 0 0 0,5-2 0 0 0,3 1 0 0 0,8-2 0 0 0,1-1 0 0 0,-3 4 0 0 0,-9-3 0 0 0,-6 1 0 0 0,-8-2 0 0 0,-3 1 0 0 0,4-3 0 0 0,4-4 0 0 0,7-2 0 0 0,2 1 0 0 0,5 4 0 0 0,4 0 0 0 0,1 3 0 0 0,-4-1 0 0 0,-5 1 0 0 0,-2-2 0 0 0,-4-3 0 0 0,-1 2 0 0 0,-7-2 0 0 0,-2-3 0 0 0,0 3 0 0 0,1-2 0 0 0,-3-1 0 0 0,0 3 0 0 0,1-1 0 0 0,2-7 0 0 0,3 1 0 0 0,1 0 0 0 0,-4-1 0 0 0,-1 4 0 0 0,1 1 0 0 0,1-1 0 0 0,-3-2 0 0 0,0-1 0 0 0,1-2 0 0 0,1-6 0 0 0,3-2 0 0 0,1 4 0 0 0,-4-1 0 0 0,-1-2 0 0 0,1 7 0 0 0,-4 1 0 0 0,1 2 0 0 0,-4-2 0 0 0,0 0 0 0 0,-2 0 0 0 0,1 3 0 0 0,-2 1 0 0 0,-2-6 0 0 0,0 3 0 0 0,0 0 0 0 0,2-1 0 0 0,4-1 0 0 0,-1-5 0 0 0,-3-3 0 0 0,-4-4 0 0 0,2 3 0 0 0,-2 4 0 0 0,-1 2 0 0 0,2 1 0 0 0,-1 1 0 0 0,-1-5 0 0 0,-3-2 0 0 0,-1 0 0 0 0,-2 2 0 0 0,-2 0 0 0 0,5 2 0 0 0,2 1 0 0 0,-1-4 0 0 0,-2-7 0 0 0,-1 0 0 0 0,4 1 0 0 0,1 2 0 0 0,-1-1 0 0 0,-2 0 0 0 0,-2-3 0 0 0,-1-4 0 0 0,-1 1 0 0 0,-1 3 0 0 0,0 4 0 0 0,0 3 0 0 0,-1 3 0 0 0,1 2 0 0 0,0 1 0 0 0,0-5 0 0 0,0-5 0 0 0,0-3 0 0 0,-5 8 0 0 0,-2 3 0 0 0,1 3 0 0 0,1 0 0 0 0,1-3 0 0 0,-3-8 0 0 0,-1-7 0 0 0,-3 5 0 0 0,-1 0 0 0 0,-3 1 0 0 0,2-2 0 0 0,-3-4 0 0 0,2-4 0 0 0,3 2 0 0 0,-1-11 0 0 0,-4-5 0 0 0,1-2 0 0 0,-2-4 0 0 0,-3 9 0 0 0,2 11 0 0 0,4 9 0 0 0,-1 6 0 0 0,-2 4 0 0 0,-3-2 0 0 0,-4 4 0 0 0,-2 2 0 0 0,-2 1 0 0 0,-6-5 0 0 0,-2 3 0 0 0,0 1 0 0 0,6 0 0 0 0,4 0 0 0 0,-5 4 0 0 0,4 2 0 0 0,7-1 0 0 0,1-2 0 0 0,-6 4 0 0 0,-4-5 0 0 0,-6-8 0 0 0,-7-4 0 0 0,-7-4 0 0 0,-5-2 0 0 0,3 3 0 0 0,4 8 0 0 0,1 4 0 0 0,-12 2 0 0 0,-20-4 0 0 0,-12-3 0 0 0,-11 1 0 0 0,-12-10 0 0 0,-7-3 0 0 0,7 7 0 0 0,18 9 0 0 0,20 10 0 0 0,13 3 0 0 0,12 0 0 0 0,0 2 0 0 0,-2-1 0 0 0,-1-4 0 0 0,3 3 0 0 0,5 3 0 0 0,5-1 0 0 0,-5 2 0 0 0,0-2 0 0 0,-22-4 0 0 0,-14-3 0 0 0,-8-3 0 0 0,-14-8 0 0 0,1 2 0 0 0,12 1 0 0 0,18 6 0 0 0,6 6 0 0 0,4 6 0 0 0,-2 1 0 0 0,-10-4 0 0 0,-8 1 0 0 0,7-2 0 0 0,5-4 0 0 0,9 1 0 0 0,11 5 0 0 0,4 3 0 0 0,4 0 0 0 0,1 0 0 0 0,-4 3 0 0 0,1 2 0 0 0,4-3 0 0 0,3 0 0 0 0,3 1 0 0 0,2 2 0 0 0,2 2 0 0 0,6-4 0 0 0,3-5 0 0 0,-2-6 0 0 0,0 1 0 0 0,-2-3 0 0 0,-1 3 0 0 0,3-1 0 0 0,1 3 0 0 0,0 4 0 0 0,-3 3 0 0 0,0 4 0 0 0,-2 2 0 0 0,-1 2 0 0 0,-11 0 0 0 0,-3 1 0 0 0,0-1 0 0 0,8 6 0 0 0,4 1 0 0 0,7 0-16383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1T10:28:44.24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11264 6656 16383 0 0,'0'0'-16383'0'0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1T10:28:44.24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11264 6656 16383 0 0,'0'0'-16383'0'0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1T10:28:44.25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11264 6656 16383 0 0,'0'0'-16383'0'0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1T10:28:44.2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9216 6859 16383 0 0,'0'-11'0'0'0,"0"-3"-16383"0"0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1T10:28:44.25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9216 6656 16383 0 0,'0'0'-16383'0'0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7T19:00:16.00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10319 5583 16383 0 0,'-5'0'0'0'0,"-6"0"0"0"0,-6 0 0 0 0,-5 5 0 0 0,-3 1 0 0 0,-2 5 0 0 0,-1 0 0 0 0,4 3 0 0 0,6 4 0 0 0,1-1 0 0 0,4 1 0 0 0,4 4 0 0 0,4 0 0 0 0,2 3 0 0 0,2 2 0 0 0,1 0 0 0 0,1 1 0 0 0,4-3 0 0 0,2-3 0 0 0,4 0 0 0 0,6-3 0 0 0,3-6 0 0 0,5-4 0 0 0,0-4 0 0 0,3-3 0 0 0,1-6 0 0 0,-1-3 0 0 0,-4-5 0 0 0,-6-5 0 0 0,-7-4 0 0 0,-4-4 0 0 0,0 3 0 0 0,0-1 0 0 0,3 1 0 0 0,0-2 0 0 0,-2-2 0 0 0,-2 0 0 0 0,-2-2 0 0 0,-7 5 0 0 0,-2 1 0 0 0,-1 0 0 0 0,-4 3 0 0 0,4 6 0 0 0,9 4 0 0 0,8 4 0 0 0,6 3 0 0 0,5 2 0 0 0,5 0 0 0 0,1 1 0 0 0,1 0 0 0 0,1 0 0 0 0,-1-1 0 0 0,0 1 0 0 0,-1-1 0 0 0,-5-5 0 0 0,-1-2 0 0 0,0 1 0 0 0,-4-4 0 0 0,0 1 0 0 0,-3-4 0 0 0,1-4 0 0 0,2-4 0 0 0,-2-3 0 0 0,-4-3 0 0 0,0-1 0 0 0,0-1 0 0 0,-4 1 0 0 0,3 4 0 0 0,-2 2 0 0 0,-1-2 0 0 0,-3 1 0 0 0,-2-1 0 0 0,-1-2 0 0 0,-7 4 0 0 0,-6 5 0 0 0,-6 6 0 0 0,-1 9 0 0 0,5 10 0 0 0,-3 5 0 0 0,3 3 0 0 0,3 5 0 0 0,4 2 0 0 0,2 4 0 0 0,2 0 0 0 0,2 3 0 0 0,0-2 0 0 0,1 1 0 0 0,-1 0 0 0 0,1 0 0 0 0,-1-1 0 0 0,1 0 0 0 0,-1 0 0 0 0,0 0 0 0 0,0 1 0 0 0,0-1 0 0 0,0-1 0 0 0,0 1 0 0 0,0 0 0 0 0,0 1 0 0 0,0-1 0 0 0,0 0 0 0 0,0-1 0 0 0,0 1 0 0 0,0 1 0 0 0,0-1 0 0 0,-5-5 0 0 0,-1-1 0 0 0,-5-5 0 0 0,0-15 0 0 0,1-16 0 0 0,3-12 0 0 0,3-10 0 0 0,1-4 0 0 0,2-1 0 0 0,1 3 0 0 0,0 3 0 0 0,5 7 0 0 0,2 4 0 0 0,-1 1 0 0 0,4 4 0 0 0,0 2 0 0 0,3 2 0 0 0,4 5 0 0 0,4 3 0 0 0,2 4 0 0 0,4 1 0 0 0,0 2 0 0 0,2 1 0 0 0,-1 0 0 0 0,-4 4 0 0 0,-2 7 0 0 0,1 1 0 0 0,-5 3 0 0 0,-5 3 0 0 0,-5 4 0 0 0,-3 2 0 0 0,-3 3 0 0 0,-6-5 0 0 0,-3-1 0 0 0,-4-4 0 0 0,-1-1 0 0 0,-3-3 0 0 0,-3-3 0 0 0,-4-5 0 0 0,-3-7 0 0 0,-2-4 0 0 0,9-1 0 0 0,12 1 0 0 0,7 5 0 0 0,8 4 0 0 0,7 0 0 0 0,1 5 0 0 0,-2 6 0 0 0,0-1 0 0 0,-1 3 0 0 0,1-2 0 0 0,2 2 0 0 0,-1 2 0 0 0,1-2 0 0 0,3-3 0 0 0,2-4 0 0 0,2-5 0 0 0,3-2 0 0 0,-5-7 0 0 0,-5-8 0 0 0,-1-1 0 0 0,-3-4 0 0 0,1-3 0 0 0,-2-3 0 0 0,0-3 0 0 0,5 4 0 0 0,4-1 0 0 0,-3 1 0 0 0,2-2 0 0 0,1 4 0 0 0,2 5 0 0 0,2 4 0 0 0,-3 1 0 0 0,-1 1 0 0 0,0 1 0 0 0,2 4 0 0 0,2 2 0 0 0,1 1 0 0 0,1 0 0 0 0,-4-3 0 0 0,-11-2 0 0 0,-12 0 0 0 0,-6-3 0 0 0,-7 0 0 0 0,-5 1 0 0 0,-6 2 0 0 0,-2 2 0 0 0,-2 2 0 0 0,0 6 0 0 0,4 7 0 0 0,6 6 0 0 0,6 5 0 0 0,5 5 0 0 0,4 1 0 0 0,3 1 0 0 0,0 0 0 0 0,2 0 0 0 0,-1 1 0 0 0,5-6 0 0 0,1-2 0 0 0,4-5 0 0 0,0 0 0 0 0,4-3 0 0 0,2-5 0 0 0,4-1 0 0 0,4-5 0 0 0,1-2 0 0 0,2-1 0 0 0,-4-5 0 0 0,-7-8 0 0 0,-5-5 0 0 0,-6-4 0 0 0,-3-4 0 0 0,-2-2 0 0 0,-2 0 0 0 0,0-2 0 0 0,0 1 0 0 0,0 0 0 0 0,0 0 0 0 0,-4 5 0 0 0,3 7 0 0 0,7 6 0 0 0,7 5 0 0 0,6-2 0 0 0,5 2 0 0 0,3 1 0 0 0,-2-4 0 0 0,-2 1 0 0 0,2 1 0 0 0,0 1 0 0 0,-3-2 0 0 0,-1 0 0 0 0,1 1 0 0 0,1 2 0 0 0,2 2 0 0 0,2 1 0 0 0,1 1 0 0 0,0-3 0 0 0,1-8 0 0 0,1 0 0 0 0,-6-3 0 0 0,-2 0 0 0 0,1 4 0 0 0,1 3 0 0 0,-3-2 0 0 0,-1 1 0 0 0,-3-2 0 0 0,1 0 0 0 0,-4-3 0 0 0,-3-4 0 0 0,-3-3 0 0 0,-4-3 0 0 0,-1-3 0 0 0,-2 0 0 0 0,0-2 0 0 0,-6 5 0 0 0,-1 2 0 0 0,1-1 0 0 0,-4 4 0 0 0,0 1 0 0 0,-3 3 0 0 0,-4 3 0 0 0,-4 0 0 0 0,-3 2 0 0 0,2-2 0 0 0,2 1 0 0 0,-2 2 0 0 0,-2 2 0 0 0,3 8 0 0 0,6 9 0 0 0,5 6 0 0 0,4 6 0 0 0,3 5 0 0 0,3 1 0 0 0,0 1 0 0 0,1 0 0 0 0,0 1 0 0 0,-5-5 0 0 0,-1-3 0 0 0,-1 1 0 0 0,-3-5 0 0 0,-1 0 0 0 0,2 2 0 0 0,2 3 0 0 0,2 1 0 0 0,2 1 0 0 0,1 2 0 0 0,1 1 0 0 0,0 1 0 0 0,0-1 0 0 0,1 0 0 0 0,-1 1 0 0 0,0-1 0 0 0,1 1 0 0 0,-1-1 0 0 0,0 0 0 0 0,0-1 0 0 0,4 1 0 0 0,3 1 0 0 0,-1-1 0 0 0,3-5 0 0 0,1-1 0 0 0,3-5 0 0 0,4-5 0 0 0,-1 1 0 0 0,-3 2 0 0 0,1-2 0 0 0,3-2 0 0 0,3-3 0 0 0,2-4 0 0 0,3-1 0 0 0,2-7 0 0 0,1-3 0 0 0,0 1 0 0 0,-4-4 0 0 0,-2-5 0 0 0,1 0 0 0 0,-6-3 0 0 0,2-2 0 0 0,0-3 0 0 0,-1-2 0 0 0,-1-2 0 0 0,-2-1 0 0 0,1 4 0 0 0,-3 2 0 0 0,-2 0 0 0 0,0 3 0 0 0,-1 0 0 0 0,-2-1 0 0 0,-3 7 0 0 0,-2 11 0 0 0,-6 6 0 0 0,-3 7 0 0 0,-5 1 0 0 0,0 4 0 0 0,1 4 0 0 0,2 3 0 0 0,3 2 0 0 0,2 2 0 0 0,2 2 0 0 0,1-1 0 0 0,0 1 0 0 0,5-5 0 0 0,7-7 0 0 0,1 0 0 0 0,2-4 0 0 0,5-5 0 0 0,3-3 0 0 0,1-2 0 0 0,-2-7 0 0 0,0-2 0 0 0,-5-5 0 0 0,-4-7 0 0 0,0-3 0 0 0,-2-4 0 0 0,1 3 0 0 0,-1 0 0 0 0,-2 0 0 0 0,-3-4 0 0 0,-2 1 0 0 0,-2-1 0 0 0,-2-2 0 0 0,0 1 0 0 0,0-2 0 0 0,-6 5 0 0 0,-5 7 0 0 0,-7 6 0 0 0,1 0 0 0 0,-2 2 0 0 0,2 8 0 0 0,9 3 0 0 0,10 6 0 0 0,10 7 0 0 0,8 1 0 0 0,5-3 0 0 0,2-3 0 0 0,3-3 0 0 0,-1-4 0 0 0,0-1 0 0 0,1-2 0 0 0,-1 0 0 0 0,-1-1 0 0 0,1 1 0 0 0,-1-1 0 0 0,-1 1 0 0 0,0-1 0 0 0,1-3 0 0 0,0-3 0 0 0,-5 1-16383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1T10:28:44.24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4466 6621 16383 0 0,'5'0'0'0'0,"7"-5"0"0"0,10-7 0 0 0,8 0 0 0 0,3-5 0 0 0,6-8 0 0 0,1-5 0 0 0,-2-2 0 0 0,-1 4 0 0 0,-7 2 0 0 0,-9 0 0 0 0,-4 0 0 0 0,1 4 0 0 0,3 3 0 0 0,-3-3 0 0 0,0 3 0 0 0,-2 1 0 0 0,0 2 0 0 0,0 0 0 0 0,-1 2 0 0 0,-1-1 0 0 0,1 1 0 0 0,-2-1 0 0 0,-3-3 0 0 0,-3-4 0 0 0,-3-3 0 0 0,-2 8 0 0 0,-1 12 0 0 0,-1 16 0 0 0,-1 12 0 0 0,1 6 0 0 0,-1 9 0 0 0,1 2 0 0 0,-1 0 0 0 0,-4-3 0 0 0,-2 2 0 0 0,1 0 0 0 0,1-1 0 0 0,2-4 0 0 0,-5-6 0 0 0,1-4 0 0 0,0 5 0 0 0,2 1 0 0 0,2 7 0 0 0,1 5 0 0 0,-4 2 0 0 0,-1-2 0 0 0,1-4 0 0 0,1-2 0 0 0,1 5 0 0 0,2 3 0 0 0,1-2 0 0 0,1-3 0 0 0,0-4 0 0 0,0-2 0 0 0,0-7-16383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1T10:28:44.24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5278 6122 16383 0 0,'4'0'0'0'0,"-2"0"0"0"0,-3 5 0 0 0,-4 2 0 0 0,-3 4 0 0 0,-4 1 0 0 0,0 2 0 0 0,1 5 0 0 0,-1 0 0 0 0,1 0 0 0 0,2 2 0 0 0,3 3 0 0 0,2 2 0 0 0,-3 1 0 0 0,1 3 0 0 0,0-1 0 0 0,1 0 0 0 0,2 1 0 0 0,2 0 0 0 0,0 0 0 0 0,1-1 0 0 0,0 0 0 0 0,0 5 0 0 0,0 3 0 0 0,1-2 0 0 0,-1-1 0 0 0,0-2 0 0 0,0 1 0 0 0,0-3 0 0 0,5-1 0 0 0,2 0 0 0 0,3-5 0 0 0,6-1 0 0 0,0 0 0 0 0,-3 1 0 0 0,2-4 0 0 0,-3 0 0 0 0,2-3 0 0 0,-2-1 0 0 0,3 0 0 0 0,3-1 0 0 0,3-2 0 0 0,-2 2 0 0 0,2-1 0 0 0,0-9 0 0 0,-3-10 0 0 0,-3-8 0 0 0,-6-8 0 0 0,1-5 0 0 0,-1-4 0 0 0,3 5 0 0 0,-2 0 0 0 0,-1 1 0 0 0,-2-2 0 0 0,1 4 0 0 0,0 1 0 0 0,-1-1 0 0 0,-2-2 0 0 0,-2-1 0 0 0,-1-2 0 0 0,4 3 0 0 0,0 2 0 0 0,-1-1 0 0 0,0-1 0 0 0,-2-2 0 0 0,-1-1 0 0 0,-1-2 0 0 0,-1 0 0 0 0,0 0 0 0 0,0 0 0 0 0,0-2 0 0 0,-1 2 0 0 0,1 0 0 0 0,0 0 0 0 0,0 0 0 0 0,0-1 0 0 0,-5 6 0 0 0,-2 1 0 0 0,-3 5 0 0 0,-6 1 0 0 0,-5 3 0 0 0,1-1 0 0 0,0 2 0 0 0,4-3 0 0 0,-3 3 0 0 0,0 3 0 0 0,1-2 0 0 0,1 2 0 0 0,1 1-16383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1T10:28:44.2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5949 6101 16383 0 0,'-5'0'0'0'0,"-6"0"0"0"0,-7 5 0 0 0,-1 7 0 0 0,0 1 0 0 0,-4 3 0 0 0,3 4 0 0 0,5 3 0 0 0,5 4 0 0 0,4 0 0 0 0,-2-3 0 0 0,1-1 0 0 0,1 5 0 0 0,-5 3 0 0 0,2 2 0 0 0,2-1 0 0 0,1-1 0 0 0,3-1 0 0 0,-4-4 0 0 0,-1-3 0 0 0,2 0 0 0 0,1 1 0 0 0,2 1 0 0 0,1 2 0 0 0,1 0 0 0 0,1 2 0 0 0,0 0 0 0 0,0 4 0 0 0,1 3 0 0 0,-1-1 0 0 0,0-1 0 0 0,5-6 0 0 0,2-3 0 0 0,4-6 0 0 0,1-1 0 0 0,2-4 0 0 0,1 0 0 0 0,1-1 0 0 0,-1 1 0 0 0,0-1 0 0 0,0 2 0 0 0,0-2 0 0 0,4 2 0 0 0,3-1 0 0 0,4-4 0 0 0,1-3 0 0 0,-4-8 0 0 0,0-3 0 0 0,0-2 0 0 0,-2-4 0 0 0,-7-5 0 0 0,1-1 0 0 0,-3-2 0 0 0,1-3 0 0 0,-1-3 0 0 0,-2-1 0 0 0,1-3 0 0 0,4-1 0 0 0,1 0 0 0 0,0 4 0 0 0,-1 2 0 0 0,-3 0 0 0 0,-4-1 0 0 0,-3-2 0 0 0,-3 0 0 0 0,-1-2 0 0 0,-2 0 0 0 0,1-1 0 0 0,-1-1 0 0 0,0 1 0 0 0,1 0 0 0 0,0 0 0 0 0,-1 0 0 0 0,1 1 0 0 0,0-1 0 0 0,-5 4 0 0 0,-6 3 0 0 0,-2-1 0 0 0,2-1 0 0 0,-3 4 0 0 0,1 0 0 0 0,3-2 0 0 0,-1 4 0 0 0,0-1 0 0 0,-2-1 0 0 0,0-3 0 0 0,-1 3 0 0 0,-5 4 0 0 0,3 1 0 0 0,1 2-16383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1T10:28:44.24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6505 6197 16383 0 0,'-5'0'0'0'0,"-1"5"0"0"0,0 6 0 0 0,-4 6 0 0 0,-5 6 0 0 0,1 3 0 0 0,2 3 0 0 0,-1-5 0 0 0,0-1 0 0 0,4 1 0 0 0,3 1 0 0 0,-2 2 0 0 0,-5-1 0 0 0,-1 2 0 0 0,4 1 0 0 0,2 0 0 0 0,-2-6 0 0 0,0 0 0 0 0,4 0 0 0 0,1 1 0 0 0,2 1 0 0 0,1 6 0 0 0,1 3 0 0 0,1 1 0 0 0,1-2 0 0 0,4-5 0 0 0,2-3 0 0 0,-1-1 0 0 0,-1 1 0 0 0,3-1 0 0 0,1 3 0 0 0,3-4 0 0 0,0-2 0 0 0,3 2 0 0 0,2-5 0 0 0,4-4 0 0 0,0 0 0 0 0,-2-2 0 0 0,4-3 0 0 0,0-9 0 0 0,2-3 0 0 0,-2-7 0 0 0,-2-6 0 0 0,-4-6 0 0 0,-5-3 0 0 0,-4-3 0 0 0,-3-2 0 0 0,0 5 0 0 0,2 3 0 0 0,-1-2 0 0 0,-2-1 0 0 0,-2-1 0 0 0,0-1 0 0 0,-2 0 0 0 0,0-2 0 0 0,5 0 0 0 0,1 0 0 0 0,-1-4 0 0 0,0-3 0 0 0,-1 1 0 0 0,-2 2 0 0 0,-1 0 0 0 0,-1 2 0 0 0,0 0 0 0 0,0 3 0 0 0,0-1 0 0 0,0 0 0 0 0,-6 5 0 0 0,0 3 0 0 0,0-1 0 0 0,-4 3 0 0 0,0 0 0 0 0,-2 4 0 0 0,-1-2 0 0 0,-2 4 0 0 0,-3-1 0 0 0,-3 0 0 0 0,-4 4 0 0 0,3-2 0 0 0,5 2-16383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1T10:28:44.24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7070 6952 16383 0 0,'5'0'0'0'0,"6"0"0"0"0,7-10 0 0 0,5-8 0 0 0,3-6 0 0 0,3-14 0 0 0,-1-4 0 0 0,-2-1 0 0 0,-3 3 0 0 0,-4 2 0 0 0,-1 3 0 0 0,-3 4 0 0 0,1 6 0 0 0,2 7 0 0 0,-2 2 0 0 0,-3-6 0 0 0,0 2 0 0 0,-1-3 0 0 0,1-1 0 0 0,-1-1 0 0 0,3 3 0 0 0,3 1 0 0 0,4 4 0 0 0,3 4 0 0 0,-3 10 0 0 0,-5 10 0 0 0,-6 9 0 0 0,-4 6 0 0 0,-4 5 0 0 0,-2 2 0 0 0,-1 2 0 0 0,-1-1 0 0 0,0 6 0 0 0,0 6 0 0 0,0-1 0 0 0,1 0 0 0 0,0 1 0 0 0,-1 4 0 0 0,1 0 0 0 0,0-5 0 0 0,0-13 0 0 0,0-17 0 0 0,1-14 0 0 0,-1-13 0 0 0,0-8 0 0 0,0-3 0 0 0,0-5 0 0 0,0 0 0 0 0,0 0 0 0 0,0 1 0 0 0,0 1 0 0 0,0 0 0 0 0,0 1 0 0 0,0 0 0 0 0,0 0 0 0 0,5 0 0 0 0,1 1 0 0 0,0-1 0 0 0,-1 0 0 0 0,4 5 0 0 0,5 8 0 0 0,5 5 0 0 0,-2-1 0 0 0,3 3 0 0 0,2 3 0 0 0,2 1 0 0 0,3 3 0 0 0,0 1 0 0 0,2 1 0 0 0,-5 5 0 0 0,-1 2 0 0 0,-5 5 0 0 0,-6 5 0 0 0,-4 3 0 0 0,-3 6 0 0 0,-4 1 0 0 0,-1 2 0 0 0,-1 0 0 0 0,0 1 0 0 0,0 0 0 0 0,1 0 0 0 0,-1-2 0 0 0,1 2 0 0 0,-1-1 0 0 0,1-1 0 0 0,0 1 0 0 0,0 0 0 0 0,0 0 0 0 0,0-1 0 0 0,0 1 0 0 0,-4-5 0 0 0,-3-2 0 0 0,1 0 0 0 0,1 2 0 0 0,1-9 0 0 0,3-11 0 0 0,0-11 0 0 0,0-10 0 0 0,1-7 0 0 0,0-3 0 0 0,1-3 0 0 0,-1-2 0 0 0,0 2 0 0 0,0-6 0 0 0,1-1 0 0 0,-1 2 0 0 0,0 0 0 0 0,0 3 0 0 0,0 1 0 0 0,0 1 0 0 0,0 1 0 0 0,3 0 0 0 0,4 1 0 0 0,4 4 0 0 0,1 2 0 0 0,3 5 0 0 0,3 4 0 0 0,5 6 0 0 0,2 3 0 0 0,3 3 0 0 0,1 1 0 0 0,0 0 0 0 0,-5 6 0 0 0,-6 7 0 0 0,-6 5 0 0 0,-5 6 0 0 0,1-3 0 0 0,-1 1 0 0 0,-2 1 0 0 0,-1 2 0 0 0,-2 2 0 0 0,0 1 0 0 0,-2-1 0 0 0,0 2 0 0 0,0 1 0 0 0,-1-2 0 0 0,1 1 0 0 0,0 0 0 0 0,5-4 0 0 0,1-4 0 0 0,5-3 0 0 0,1-1 0 0 0,2-2 0 0 0,0 0 0 0 0,2 3 0 0 0,-1 2 0 0 0,1-1 0 0 0,3-4 0 0 0,3-4 0 0 0,7-5 0 0 0,-1-8 0 0 0,-4-8 0 0 0,-3-3 0 0 0,1 1 0 0 0,-4-3 0 0 0,-4-2 0 0 0,-1 0 0 0 0,-1-1 0 0 0,1 2 0 0 0,-1-1 0 0 0,2 2 0 0 0,-2 0 0 0 0,-2-3 0 0 0,2-4 0 0 0,4-3 0 0 0,-1-2 0 0 0,-3 0 0 0 0,-4-2 0 0 0,-2-1 0 0 0,1 6 0 0 0,1 2 0 0 0,-2-1 0 0 0,-1-2 0 0 0,-2 0 0 0 0,-2-1 0 0 0,0-2 0 0 0,-6-1 0 0 0,-2 5-16383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1T10:28:44.24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8636 7117 16383 0 0,'10'-10'0'0'0,"3"-8"0"0"0,4-1 0 0 0,0-8 0 0 0,1-4 0 0 0,3 4 0 0 0,3-4 0 0 0,-3-2 0 0 0,0 1 0 0 0,0 0 0 0 0,4 0 0 0 0,-4 1 0 0 0,-6 1 0 0 0,1 5 0 0 0,-3 3 0 0 0,-4-1 0 0 0,1 4 0 0 0,0 0 0 0 0,3-2 0 0 0,-2-1 0 0 0,4 2 0 0 0,-2-1 0 0 0,2 0 0 0 0,4 1 0 0 0,-2 1 0 0 0,1 3 0 0 0,3 4 0 0 0,3 4 0 0 0,1 4 0 0 0,-2 7 0 0 0,-7 8 0 0 0,0 3 0 0 0,-3 3 0 0 0,2-1 0 0 0,-3 2 0 0 0,-2 3 0 0 0,-4 2 0 0 0,-2 3 0 0 0,-3 1 0 0 0,0 3 0 0 0,-2-1 0 0 0,-4-4 0 0 0,-2-2 0 0 0,0 0 0 0 0,-3 2 0 0 0,-1 1 0 0 0,3 1 0 0 0,1 1 0 0 0,3 0 0 0 0,2 2 0 0 0,1-1 0 0 0,1-9 0 0 0,0-14 0 0 0,1-12 0 0 0,-1-11 0 0 0,0-6 0 0 0,1-6 0 0 0,-1-2 0 0 0,0 0 0 0 0,0-1 0 0 0,0 0 0 0 0,0 1 0 0 0,0 1 0 0 0,0 1 0 0 0,0 0 0 0 0,0-1 0 0 0,5 6 0 0 0,1 1 0 0 0,6 1 0 0 0,-1-2 0 0 0,-1-3 0 0 0,2 1 0 0 0,4-7 0 0 0,5 3 0 0 0,-2 0 0 0 0,1 7 0 0 0,2 7 0 0 0,2 6 0 0 0,3 4 0 0 0,0 4 0 0 0,2 2 0 0 0,-5 6 0 0 0,-6 7 0 0 0,-7 6 0 0 0,-4 5 0 0 0,0 4 0 0 0,0 1 0 0 0,-1 1 0 0 0,-3 0 0 0 0,0 1 0 0 0,-2-1 0 0 0,-6-5 0 0 0,-1-2 0 0 0,-1 0 0 0 0,3 2 0 0 0,0 0 0 0 0,2 2 0 0 0,0 1 0 0 0,2 0 0 0 0,0 2 0 0 0,0-1 0 0 0,0 1 0 0 0,0-1 0 0 0,1 1 0 0 0,-1-1 0 0 0,0 0 0 0 0,0 0 0 0 0,5-3 0 0 0,5-9 0 0 0,8-6 0 0 0,5-4 0 0 0,3-5 0 0 0,3-6 0 0 0,-4-9 0 0 0,-7-6 0 0 0,0-6 0 0 0,1-2 0 0 0,-3-2 0 0 0,-4-2 0 0 0,1-5 0 0 0,3 4 0 0 0,4 2 0 0 0,-1 1 0 0 0,-5 1 0 0 0,1 5 0 0 0,-2 1 0 0 0,1 5 0 0 0,3 0 0 0 0,4-2 0 0 0,3-3 0 0 0,-2-3 0 0 0,0 4 0 0 0,1 0 0 0 0,1-2 0 0 0,-3-1 0 0 0,-5 2-16383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1T10:28:44.2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9728 6912 16383 0 0,'0'0'-16383'0'0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1T10:28:44.24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10012 7063 16383 0 0,'0'-10'0'0'0,"5"-8"0"0"0,6-5 0 0 0,12-10 0 0 0,1-2 0 0 0,2-3 0 0 0,1 3 0 0 0,1 1 0 0 0,-4 3 0 0 0,-1 0 0 0 0,0 7 0 0 0,-4 1 0 0 0,0 0 0 0 0,2 1 0 0 0,2-3 0 0 0,1 3 0 0 0,3 2 0 0 0,-4-2 0 0 0,-1 3 0 0 0,1 5 0 0 0,1 1 0 0 0,-3-4 0 0 0,0 2 0 0 0,1 3 0 0 0,1 9 0 0 0,-3 9 0 0 0,0 5 0 0 0,-3 4 0 0 0,1 0 0 0 0,-4 2 0 0 0,-3 4 0 0 0,-5 2 0 0 0,-2 2 0 0 0,-2 3 0 0 0,-2 0 0 0 0,-5 1 0 0 0,-2 1 0 0 0,0-2 0 0 0,1 2 0 0 0,2-2 0 0 0,1 1 0 0 0,2-1 0 0 0,0 1 0 0 0,1 1 0 0 0,1-3 0 0 0,-1-7 0 0 0,0-14 0 0 0,0-13 0 0 0,1-9 0 0 0,-1-7 0 0 0,0-5 0 0 0,0-3 0 0 0,0 1 0 0 0,0-2 0 0 0,0 2 0 0 0,0-1 0 0 0,0 2 0 0 0,5 5 0 0 0,1 1 0 0 0,0 1 0 0 0,0-2 0 0 0,-3-1 0 0 0,4-1 0 0 0,6-1 0 0 0,0-1 0 0 0,3-1 0 0 0,-1 0 0 0 0,2 6 0 0 0,-2 0 0 0 0,0 5 0 0 0,4 5 0 0 0,-2 2 0 0 0,2 0 0 0 0,2 3 0 0 0,2 3 0 0 0,2 3 0 0 0,-2 5 0 0 0,-6 9 0 0 0,-1 1 0 0 0,-3 3 0 0 0,-3 4 0 0 0,-5 4 0 0 0,-2 2 0 0 0,-2 2 0 0 0,-1 1 0 0 0,-1 0 0 0 0,1 1 0 0 0,-1-2 0 0 0,0 2 0 0 0,1-2 0 0 0,-4-4 0 0 0,-3-1 0 0 0,1-1 0 0 0,1 2 0 0 0,-4-4 0 0 0,1-1 0 0 0,0 3 0 0 0,3 1 0 0 0,1 2 0 0 0,-3-3 0 0 0,0-1 0 0 0,0 2 0 0 0,2-10 0 0 0,2-10 0 0 0,1-11 0 0 0,1-14 0 0 0,1-13 0 0 0,0-5 0 0 0,1-2 0 0 0,-1 4 0 0 0,0 1 0 0 0,5 3 0 0 0,2 2 0 0 0,4 3 0 0 0,1 0 0 0 0,-2 1 0 0 0,2 4 0 0 0,-1 2 0 0 0,3 6 0 0 0,-2-1 0 0 0,-2-2 0 0 0,2 2 0 0 0,-1 1 0 0 0,2 1 0 0 0,5 3 0 0 0,3 5 0 0 0,3 3 0 0 0,3 2 0 0 0,2 1 0 0 0,0 2 0 0 0,-5 4 0 0 0,-6 8 0 0 0,-6 5 0 0 0,-5 4 0 0 0,-4 5 0 0 0,-3 2 0 0 0,0 0 0 0 0,-1 1 0 0 0,-1-1 0 0 0,1 1 0 0 0,0-1 0 0 0,1 0 0 0 0,0 1 0 0 0,4-7 0 0 0,3-1 0 0 0,-1 1 0 0 0,4-5 0 0 0,0 1 0 0 0,-1 1 0 0 0,-3 2 0 0 0,3-2 0 0 0,5-5 0 0 0,5-5 0 0 0,4-4 0 0 0,3-3 0 0 0,-4-7 0 0 0,1-3 0 0 0,0-5 0 0 0,2 0 0 0 0,-3-4 0 0 0,-6-2 0 0 0,-1 0 0 0 0,-2-2 0 0 0,1 4 0 0 0,-2 0 0 0 0,2 1 0 0 0,-1-1 0 0 0,2 2 0 0 0,2 4 0 0 0,0-1 0 0 0,1-4 0 0 0,3-5 0 0 0,2 2 0 0 0,3-1 0 0 0,-4-3 0 0 0,0 3 0 0 0,-4 1 0 0 0,0 1 0 0 0,-3 0 0 0 0,0 3 0 0 0,-2-2 0 0 0,-3-1 0 0 0,2 0 0 0 0,-2-1 0 0 0,3 3 0 0 0,-1-1 0 0 0,-3-3 0 0 0,-2-3 0 0 0,-3 3-16383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22315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2822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6868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9225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5008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2022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6743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xmlns="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4589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0541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4766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3147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9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eg"/><Relationship Id="rId4" Type="http://schemas.openxmlformats.org/officeDocument/2006/relationships/image" Target="../media/image1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customXml" Target="../ink/ink7.xml"/><Relationship Id="rId18" Type="http://schemas.openxmlformats.org/officeDocument/2006/relationships/image" Target="../media/image29.png"/><Relationship Id="rId26" Type="http://schemas.openxmlformats.org/officeDocument/2006/relationships/image" Target="../media/image31.png"/><Relationship Id="rId3" Type="http://schemas.openxmlformats.org/officeDocument/2006/relationships/customXml" Target="../ink/ink2.xml"/><Relationship Id="rId21" Type="http://schemas.openxmlformats.org/officeDocument/2006/relationships/customXml" Target="../ink/ink12.xml"/><Relationship Id="rId7" Type="http://schemas.openxmlformats.org/officeDocument/2006/relationships/customXml" Target="../ink/ink4.xml"/><Relationship Id="rId12" Type="http://schemas.openxmlformats.org/officeDocument/2006/relationships/image" Target="../media/image26.png"/><Relationship Id="rId17" Type="http://schemas.openxmlformats.org/officeDocument/2006/relationships/customXml" Target="../ink/ink9.xml"/><Relationship Id="rId25" Type="http://schemas.openxmlformats.org/officeDocument/2006/relationships/customXml" Target="../ink/ink15.xml"/><Relationship Id="rId2" Type="http://schemas.openxmlformats.org/officeDocument/2006/relationships/image" Target="../media/image1.jpeg"/><Relationship Id="rId16" Type="http://schemas.openxmlformats.org/officeDocument/2006/relationships/image" Target="../media/image28.png"/><Relationship Id="rId20" Type="http://schemas.openxmlformats.org/officeDocument/2006/relationships/customXml" Target="../ink/ink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customXml" Target="../ink/ink6.xml"/><Relationship Id="rId24" Type="http://schemas.openxmlformats.org/officeDocument/2006/relationships/customXml" Target="../ink/ink14.xml"/><Relationship Id="rId5" Type="http://schemas.openxmlformats.org/officeDocument/2006/relationships/customXml" Target="../ink/ink3.xml"/><Relationship Id="rId15" Type="http://schemas.openxmlformats.org/officeDocument/2006/relationships/customXml" Target="../ink/ink8.xml"/><Relationship Id="rId23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customXml" Target="../ink/ink10.xml"/><Relationship Id="rId4" Type="http://schemas.openxmlformats.org/officeDocument/2006/relationships/image" Target="../media/image22.png"/><Relationship Id="rId9" Type="http://schemas.openxmlformats.org/officeDocument/2006/relationships/customXml" Target="../ink/ink5.xml"/><Relationship Id="rId14" Type="http://schemas.openxmlformats.org/officeDocument/2006/relationships/image" Target="../media/image27.png"/><Relationship Id="rId22" Type="http://schemas.openxmlformats.org/officeDocument/2006/relationships/customXml" Target="../ink/ink13.xml"/><Relationship Id="rId27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sk.cz/assets/dotace_eu/brozura-megonky-sance-cz.pdf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msk.cz/assets/dotace_eu/brozura-megonky-sance-cz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czsveseli.cz/wp-content/uploads/2018/08/pedosfera.pdf" TargetMode="Externa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Fly%C5%A1#/media/Soubor:Carpathian_flysch_cm04.jpg" TargetMode="External"/><Relationship Id="rId13" Type="http://schemas.openxmlformats.org/officeDocument/2006/relationships/hyperlink" Target="https://www.msk.cz/assets/dotace_eu/brozura-megonky-sance-cz.pdf" TargetMode="External"/><Relationship Id="rId3" Type="http://schemas.openxmlformats.org/officeDocument/2006/relationships/hyperlink" Target="https://cs.wikipedia.org/wiki/Odl%C3%A9v%C3%A1n%C3%AD#/media/Soubor:Casting.jpg" TargetMode="External"/><Relationship Id="rId7" Type="http://schemas.openxmlformats.org/officeDocument/2006/relationships/hyperlink" Target="https://ru.wikipedia.org/wiki/%D0%9A%D0%BE%D0%BD%D0%B3%D0%BB%D0%BE%D0%BC%D0%B5%D1%80%D0%B0%D1%82_(%D0%BF%D0%BE%D1%80%D0%BE%D0%B4%D0%B0)#/media/%D0%A4%D0%B0%D0%B9%D0%BB:ConglomerateUSGOV.jpg" TargetMode="External"/><Relationship Id="rId12" Type="http://schemas.openxmlformats.org/officeDocument/2006/relationships/hyperlink" Target="https://pixabay.com/cs/photos/fosilie-amonit%C5%AF-kameny-ammonoidea-384821/" TargetMode="External"/><Relationship Id="rId2" Type="http://schemas.openxmlformats.org/officeDocument/2006/relationships/hyperlink" Target="https://cs.wikipedia.org/wiki/Vendry%C5%88sk%C3%A9_v%C3%A1penky#/media/Soubor:Vapenky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J%C3%ADlovec#/media/Soubor:ShaleUSGOV.jpg" TargetMode="External"/><Relationship Id="rId11" Type="http://schemas.openxmlformats.org/officeDocument/2006/relationships/hyperlink" Target="https://sk.wikipedia.org/wiki/Vysok%C3%A9_Tatry_(pohorie)#/media/S%C3%BAbor:Vysok%C3%A9_Tatry_panorama.jpg" TargetMode="External"/><Relationship Id="rId5" Type="http://schemas.openxmlformats.org/officeDocument/2006/relationships/hyperlink" Target="https://ky.m.wikipedia.org/wiki/%D0%A4%D0%B0%D0%B9%D0%BB:Millet-Seed_Sandstone_Macro.JPG" TargetMode="External"/><Relationship Id="rId15" Type="http://schemas.openxmlformats.org/officeDocument/2006/relationships/image" Target="../media/image2.jpeg"/><Relationship Id="rId10" Type="http://schemas.openxmlformats.org/officeDocument/2006/relationships/hyperlink" Target="https://cs.wikipedia.org/wiki/Tektonick%C3%A1_deska#/media/Soubor:Plates_tect_cs.svg" TargetMode="External"/><Relationship Id="rId4" Type="http://schemas.openxmlformats.org/officeDocument/2006/relationships/hyperlink" Target="https://cs.wikipedia.org/wiki/T%C4%9B%C5%BEn%C3%AD_v%C4%9B%C5%BE#/media/Soubor:Brandysek_KL_CZ_dul_Michael_0080.jpg" TargetMode="External"/><Relationship Id="rId9" Type="http://schemas.openxmlformats.org/officeDocument/2006/relationships/hyperlink" Target="https://mapy.cz/zakladni?x=21.8617534&amp;y=51.7847630&amp;z=4" TargetMode="External"/><Relationship Id="rId14" Type="http://schemas.openxmlformats.org/officeDocument/2006/relationships/hyperlink" Target="http://www.czsveseli.cz/wp-content/uploads/2018/08/pedosfera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9">
            <a:extLst>
              <a:ext uri="{FF2B5EF4-FFF2-40B4-BE49-F238E27FC236}">
                <a16:creationId xmlns:a16="http://schemas.microsoft.com/office/drawing/2014/main" xmlns="" id="{5A59F003-E00A-43F9-91DC-CC54E3B874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Obrázek 48" descr="Obsah obrázku exteriér, tráva, obloha, strom&#10;&#10;Popis se vygeneroval automaticky.">
            <a:extLst>
              <a:ext uri="{FF2B5EF4-FFF2-40B4-BE49-F238E27FC236}">
                <a16:creationId xmlns:a16="http://schemas.microsoft.com/office/drawing/2014/main" xmlns="" id="{35B83C40-2525-411B-99FD-63058C3629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2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78" name="Rectangle 81">
            <a:extLst>
              <a:ext uri="{FF2B5EF4-FFF2-40B4-BE49-F238E27FC236}">
                <a16:creationId xmlns:a16="http://schemas.microsoft.com/office/drawing/2014/main" xmlns="" id="{D74A4382-E3AD-430A-9A1F-DFA3E0E77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r>
              <a:rPr lang="cs-CZ" sz="6600">
                <a:cs typeface="Calibri Light"/>
              </a:rPr>
              <a:t>PŘÍRODNÍ PROCESY I</a:t>
            </a:r>
            <a:endParaRPr lang="cs-CZ" sz="6600"/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xmlns="" id="{79F40191-0F44-4FD1-82CC-ACB507C14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>
                <a:cs typeface="Calibri"/>
              </a:rPr>
              <a:t>Beskydy pod lupou</a:t>
            </a: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9">
            <a:extLst>
              <a:ext uri="{FF2B5EF4-FFF2-40B4-BE49-F238E27FC236}">
                <a16:creationId xmlns:a16="http://schemas.microsoft.com/office/drawing/2014/main" xmlns="" id="{2D6FBB9D-1CAA-4D05-AB33-BABDFE17B8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21">
            <a:extLst>
              <a:ext uri="{FF2B5EF4-FFF2-40B4-BE49-F238E27FC236}">
                <a16:creationId xmlns:a16="http://schemas.microsoft.com/office/drawing/2014/main" xmlns="" id="{04727B71-B4B6-4823-80A1-68C40B475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9A6DB05-9FB5-4B07-8675-74C23D4FD8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xmlns="" id="{84ECDE7A-6944-466D-8FFE-149A29BA6B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xmlns="" id="{B3420082-9415-44EC-802E-C77D71D59C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xmlns="" id="{55A52C45-1FCB-4636-A80F-2849B8226C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FB1A8B9-52E4-41CD-B76C-81FB9350F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b="0"/>
              <a:t>V pravěkém moři Tethys se </a:t>
            </a:r>
            <a:r>
              <a:rPr lang="en-US" sz="3100"/>
              <a:t>jíly, písky</a:t>
            </a:r>
            <a:r>
              <a:rPr lang="en-US" sz="3100" b="0"/>
              <a:t> a úlomky </a:t>
            </a:r>
            <a:r>
              <a:rPr lang="en-US" sz="3100"/>
              <a:t>štěrku</a:t>
            </a:r>
            <a:r>
              <a:rPr lang="en-US" sz="3100" b="0" dirty="0"/>
              <a:t> </a:t>
            </a:r>
            <a:r>
              <a:rPr lang="en-US" sz="3100" b="0"/>
              <a:t>usazovaly</a:t>
            </a:r>
            <a:r>
              <a:rPr lang="en-US" sz="3100" dirty="0"/>
              <a:t> </a:t>
            </a:r>
            <a:r>
              <a:rPr lang="en-US" sz="3100" b="0"/>
              <a:t>ve </a:t>
            </a:r>
            <a:r>
              <a:rPr lang="en-US" sz="3100"/>
              <a:t>vrstvách</a:t>
            </a:r>
            <a:r>
              <a:rPr lang="en-US" sz="3100" b="0"/>
              <a:t> a vytvořily základ pro tzv. </a:t>
            </a:r>
            <a:r>
              <a:rPr lang="en-US" sz="3100"/>
              <a:t>FLYŠ.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68EB4DD-3704-43AD-92B3-C4E0C6EA92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5" descr="Obsah obrázku exteriér, skála, rostlina, kámen&#10;&#10;Popis se vygeneroval automaticky.">
            <a:extLst>
              <a:ext uri="{FF2B5EF4-FFF2-40B4-BE49-F238E27FC236}">
                <a16:creationId xmlns:a16="http://schemas.microsoft.com/office/drawing/2014/main" xmlns="" id="{4707C7DC-42CD-4A5D-A45B-90435A573C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66" r="2" b="9066"/>
          <a:stretch/>
        </p:blipFill>
        <p:spPr>
          <a:xfrm>
            <a:off x="1195973" y="2268489"/>
            <a:ext cx="4678044" cy="3225525"/>
          </a:xfrm>
          <a:prstGeom prst="rect">
            <a:avLst/>
          </a:prstGeom>
        </p:spPr>
      </p:pic>
      <p:graphicFrame>
        <p:nvGraphicFramePr>
          <p:cNvPr id="36" name="Content Placeholder 16">
            <a:extLst>
              <a:ext uri="{FF2B5EF4-FFF2-40B4-BE49-F238E27FC236}">
                <a16:creationId xmlns:a16="http://schemas.microsoft.com/office/drawing/2014/main" xmlns="" id="{CD632F3E-067D-4275-B401-9F48DFBA028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59660474"/>
              </p:ext>
            </p:extLst>
          </p:nvPr>
        </p:nvGraphicFramePr>
        <p:xfrm>
          <a:off x="6324482" y="1721858"/>
          <a:ext cx="5004038" cy="4383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Obrázek 1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55" y="6071834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56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8D06CE56-3881-4ADA-8CEF-D18B02C24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79F3C543-62EC-4433-9C93-A2CD8764E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xmlns="" id="{C1A1C5D3-C053-4EE9-BE1A-419B6E27CC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xmlns="" id="{A3473CF9-37EB-43E7-89EF-D2D1C53D1D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547F302-8E24-47D6-9FEC-7A8C50D8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/>
              <a:t>FLYŠ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586B4EF9-43BA-4655-A6FF-1D8E21574C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9FF2CCFA-FA74-4B26-9AEA-7B3391C2BB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87203" y="1096794"/>
            <a:ext cx="6705398" cy="9475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00" dirty="0">
                <a:solidFill>
                  <a:schemeClr val="bg1"/>
                </a:solidFill>
              </a:rPr>
              <a:t> </a:t>
            </a:r>
            <a:r>
              <a:rPr lang="en-US" sz="1800" err="1">
                <a:solidFill>
                  <a:schemeClr val="bg1"/>
                </a:solidFill>
              </a:rPr>
              <a:t>tvoří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b="1" err="1">
                <a:solidFill>
                  <a:schemeClr val="bg1"/>
                </a:solidFill>
              </a:rPr>
              <a:t>vrstvy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err="1">
                <a:solidFill>
                  <a:schemeClr val="bg1"/>
                </a:solidFill>
              </a:rPr>
              <a:t>pískovce</a:t>
            </a:r>
            <a:r>
              <a:rPr lang="en-US" sz="1800" b="1">
                <a:solidFill>
                  <a:schemeClr val="bg1"/>
                </a:solidFill>
              </a:rPr>
              <a:t>, </a:t>
            </a:r>
            <a:r>
              <a:rPr lang="en-US" sz="1800" b="1" err="1">
                <a:solidFill>
                  <a:schemeClr val="bg1"/>
                </a:solidFill>
              </a:rPr>
              <a:t>jílovce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err="1">
                <a:solidFill>
                  <a:schemeClr val="bg1"/>
                </a:solidFill>
              </a:rPr>
              <a:t>i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err="1">
                <a:solidFill>
                  <a:schemeClr val="bg1"/>
                </a:solidFill>
              </a:rPr>
              <a:t>slepence</a:t>
            </a:r>
            <a:r>
              <a:rPr lang="en-US" sz="1800">
                <a:solidFill>
                  <a:schemeClr val="bg1"/>
                </a:solidFill>
              </a:rPr>
              <a:t>, </a:t>
            </a:r>
            <a:r>
              <a:rPr lang="en-US" sz="1800" err="1">
                <a:solidFill>
                  <a:schemeClr val="bg1"/>
                </a:solidFill>
              </a:rPr>
              <a:t>které</a:t>
            </a:r>
            <a:r>
              <a:rPr lang="en-US" sz="1800">
                <a:solidFill>
                  <a:schemeClr val="bg1"/>
                </a:solidFill>
              </a:rPr>
              <a:t> se </a:t>
            </a:r>
            <a:r>
              <a:rPr lang="en-US" sz="1800" err="1">
                <a:solidFill>
                  <a:schemeClr val="bg1"/>
                </a:solidFill>
              </a:rPr>
              <a:t>různě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err="1">
                <a:solidFill>
                  <a:schemeClr val="bg1"/>
                </a:solidFill>
              </a:rPr>
              <a:t>střídají</a:t>
            </a:r>
            <a:r>
              <a:rPr lang="en-US" sz="1800">
                <a:solidFill>
                  <a:schemeClr val="bg1"/>
                </a:solidFill>
              </a:rPr>
              <a:t> a </a:t>
            </a:r>
            <a:r>
              <a:rPr lang="en-US" sz="1800" err="1">
                <a:solidFill>
                  <a:schemeClr val="bg1"/>
                </a:solidFill>
              </a:rPr>
              <a:t>jsou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err="1">
                <a:solidFill>
                  <a:schemeClr val="bg1"/>
                </a:solidFill>
              </a:rPr>
              <a:t>různě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err="1">
                <a:solidFill>
                  <a:schemeClr val="bg1"/>
                </a:solidFill>
              </a:rPr>
              <a:t>široké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5" name="Obrázek 5" descr="Obsah obrázku exteriér, strom, skála, les&#10;&#10;Popis se vygeneroval automaticky.">
            <a:extLst>
              <a:ext uri="{FF2B5EF4-FFF2-40B4-BE49-F238E27FC236}">
                <a16:creationId xmlns:a16="http://schemas.microsoft.com/office/drawing/2014/main" xmlns="" id="{CE60E80D-2008-4330-884C-B9792B9BBC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803" r="16797"/>
          <a:stretch/>
        </p:blipFill>
        <p:spPr>
          <a:xfrm>
            <a:off x="3794518" y="2038631"/>
            <a:ext cx="4524522" cy="423098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DC7F167C-A9C4-41F7-A8C7-E49F9BAE36FF}"/>
              </a:ext>
            </a:extLst>
          </p:cNvPr>
          <p:cNvSpPr txBox="1"/>
          <p:nvPr/>
        </p:nvSpPr>
        <p:spPr>
          <a:xfrm>
            <a:off x="8611527" y="5731890"/>
            <a:ext cx="19732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100" b="1" dirty="0"/>
              <a:t>Pracovní list  4.1.2</a:t>
            </a:r>
          </a:p>
        </p:txBody>
      </p:sp>
      <p:pic>
        <p:nvPicPr>
          <p:cNvPr id="12" name="Obrázek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55" y="6071834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92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226C205-B6B1-4474-96F6-778379DEA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Jak doputoval FLYŠ na naše území?</a:t>
            </a:r>
          </a:p>
        </p:txBody>
      </p:sp>
      <p:pic>
        <p:nvPicPr>
          <p:cNvPr id="4" name="Obrázek 4" descr="Obsah obrázku mapa&#10;&#10;Popis se vygeneroval automaticky.">
            <a:extLst>
              <a:ext uri="{FF2B5EF4-FFF2-40B4-BE49-F238E27FC236}">
                <a16:creationId xmlns:a16="http://schemas.microsoft.com/office/drawing/2014/main" xmlns="" id="{00471ACC-59AA-41E1-8C6A-E53322AC6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5953" y="1632518"/>
            <a:ext cx="9030617" cy="4539682"/>
          </a:xfrm>
        </p:spPr>
      </p:pic>
      <p:sp>
        <p:nvSpPr>
          <p:cNvPr id="5" name="Šipka: zahnutá nahoru 4">
            <a:extLst>
              <a:ext uri="{FF2B5EF4-FFF2-40B4-BE49-F238E27FC236}">
                <a16:creationId xmlns:a16="http://schemas.microsoft.com/office/drawing/2014/main" xmlns="" id="{2473D8EC-4BDC-4182-90BB-6C3E276786B5}"/>
              </a:ext>
            </a:extLst>
          </p:cNvPr>
          <p:cNvSpPr/>
          <p:nvPr/>
        </p:nvSpPr>
        <p:spPr>
          <a:xfrm rot="-4200000">
            <a:off x="4943011" y="4075425"/>
            <a:ext cx="1617944" cy="57411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6" name="Obráze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368" y="6172200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05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62594BC-043D-423E-A690-F97BECE82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Zeměkoule se skládá z těchto vrstev: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xmlns="" id="{B35C3CAB-5956-4BF8-9119-9610265E27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0948" y="2567030"/>
            <a:ext cx="3529468" cy="348954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2B284F7B-BC94-422E-A09A-E2F07C00D5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1572" y="2074810"/>
            <a:ext cx="6896452" cy="41793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>
                <a:ea typeface="+mn-lt"/>
                <a:cs typeface="+mn-lt"/>
              </a:rPr>
              <a:t>zemská kůra (</a:t>
            </a:r>
            <a:r>
              <a:rPr lang="cs-CZ" sz="2000" b="1" dirty="0">
                <a:ea typeface="+mn-lt"/>
                <a:cs typeface="+mn-lt"/>
              </a:rPr>
              <a:t>pevná</a:t>
            </a:r>
            <a:r>
              <a:rPr lang="cs-CZ" sz="2000" dirty="0">
                <a:ea typeface="+mn-lt"/>
                <a:cs typeface="+mn-lt"/>
              </a:rPr>
              <a:t>)                   </a:t>
            </a:r>
            <a:r>
              <a:rPr lang="cs-CZ" sz="2000" b="1" dirty="0">
                <a:solidFill>
                  <a:srgbClr val="C00000"/>
                </a:solidFill>
                <a:ea typeface="+mn-lt"/>
                <a:cs typeface="+mn-lt"/>
              </a:rPr>
              <a:t>  LITOSFÉRA </a:t>
            </a:r>
          </a:p>
          <a:p>
            <a:r>
              <a:rPr lang="cs-CZ" sz="2000" dirty="0">
                <a:ea typeface="+mn-lt"/>
                <a:cs typeface="+mn-lt"/>
              </a:rPr>
              <a:t>zemský plášť (</a:t>
            </a:r>
            <a:r>
              <a:rPr lang="cs-CZ" sz="2000" b="1" dirty="0">
                <a:ea typeface="+mn-lt"/>
                <a:cs typeface="+mn-lt"/>
              </a:rPr>
              <a:t>pevná </a:t>
            </a:r>
            <a:r>
              <a:rPr lang="cs-CZ" sz="2000" dirty="0">
                <a:ea typeface="+mn-lt"/>
                <a:cs typeface="+mn-lt"/>
              </a:rPr>
              <a:t>část)    </a:t>
            </a: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        </a:t>
            </a:r>
            <a:r>
              <a:rPr lang="cs-CZ" sz="1800" dirty="0">
                <a:solidFill>
                  <a:srgbClr val="C00000"/>
                </a:solidFill>
                <a:ea typeface="+mn-lt"/>
                <a:cs typeface="+mn-lt"/>
              </a:rPr>
              <a:t>(70−</a:t>
            </a:r>
            <a:r>
              <a:rPr lang="cs-CZ" sz="1800" dirty="0" smtClean="0">
                <a:solidFill>
                  <a:srgbClr val="C00000"/>
                </a:solidFill>
                <a:ea typeface="+mn-lt"/>
                <a:cs typeface="+mn-lt"/>
              </a:rPr>
              <a:t>100km</a:t>
            </a:r>
            <a:r>
              <a:rPr lang="cs-CZ" sz="1800" dirty="0">
                <a:solidFill>
                  <a:srgbClr val="C00000"/>
                </a:solidFill>
                <a:ea typeface="+mn-lt"/>
                <a:cs typeface="+mn-lt"/>
              </a:rPr>
              <a:t>)</a:t>
            </a:r>
            <a:r>
              <a:rPr lang="cs-CZ" sz="2000" dirty="0">
                <a:solidFill>
                  <a:srgbClr val="C00000"/>
                </a:solidFill>
                <a:ea typeface="+mn-lt"/>
                <a:cs typeface="+mn-lt"/>
              </a:rPr>
              <a:t>   </a:t>
            </a:r>
            <a:r>
              <a:rPr lang="cs-CZ" sz="2000" dirty="0">
                <a:ea typeface="+mn-lt"/>
                <a:cs typeface="+mn-lt"/>
              </a:rPr>
              <a:t>                </a:t>
            </a:r>
            <a:endParaRPr lang="cs-CZ" sz="2000" dirty="0"/>
          </a:p>
          <a:p>
            <a:r>
              <a:rPr lang="cs-CZ" sz="2000" dirty="0">
                <a:ea typeface="+mn-lt"/>
                <a:cs typeface="+mn-lt"/>
              </a:rPr>
              <a:t>zemský plášť (</a:t>
            </a:r>
            <a:r>
              <a:rPr lang="cs-CZ" sz="2000" b="1" dirty="0">
                <a:ea typeface="+mn-lt"/>
                <a:cs typeface="+mn-lt"/>
              </a:rPr>
              <a:t>polotekutá</a:t>
            </a:r>
            <a:r>
              <a:rPr lang="cs-CZ" sz="2000" dirty="0">
                <a:ea typeface="+mn-lt"/>
                <a:cs typeface="+mn-lt"/>
              </a:rPr>
              <a:t> část)</a:t>
            </a:r>
            <a:endParaRPr lang="cs-CZ" sz="2000" dirty="0"/>
          </a:p>
          <a:p>
            <a:r>
              <a:rPr lang="cs-CZ" sz="2000" dirty="0">
                <a:ea typeface="+mn-lt"/>
                <a:cs typeface="+mn-lt"/>
              </a:rPr>
              <a:t> zemské jádro (vnější</a:t>
            </a:r>
            <a:r>
              <a:rPr lang="cs-CZ" sz="2000" b="1" dirty="0">
                <a:ea typeface="+mn-lt"/>
                <a:cs typeface="+mn-lt"/>
              </a:rPr>
              <a:t> polotekuté</a:t>
            </a:r>
            <a:r>
              <a:rPr lang="cs-CZ" sz="2000" dirty="0">
                <a:ea typeface="+mn-lt"/>
                <a:cs typeface="+mn-lt"/>
              </a:rPr>
              <a:t>)</a:t>
            </a:r>
          </a:p>
          <a:p>
            <a:r>
              <a:rPr lang="cs-CZ" sz="2000" dirty="0">
                <a:ea typeface="+mn-lt"/>
                <a:cs typeface="+mn-lt"/>
              </a:rPr>
              <a:t>zemské jádro</a:t>
            </a:r>
            <a:r>
              <a:rPr lang="cs-CZ" sz="2000" b="1" dirty="0">
                <a:ea typeface="+mn-lt"/>
                <a:cs typeface="+mn-lt"/>
              </a:rPr>
              <a:t> </a:t>
            </a:r>
            <a:r>
              <a:rPr lang="cs-CZ" sz="2000" dirty="0">
                <a:ea typeface="+mn-lt"/>
                <a:cs typeface="+mn-lt"/>
              </a:rPr>
              <a:t>(vnitřní </a:t>
            </a:r>
            <a:r>
              <a:rPr lang="cs-CZ" sz="2000" b="1" dirty="0">
                <a:ea typeface="+mn-lt"/>
                <a:cs typeface="+mn-lt"/>
              </a:rPr>
              <a:t>pevné</a:t>
            </a:r>
            <a:r>
              <a:rPr lang="cs-CZ" sz="2000" dirty="0">
                <a:ea typeface="+mn-lt"/>
                <a:cs typeface="+mn-lt"/>
              </a:rPr>
              <a:t>) </a:t>
            </a:r>
          </a:p>
          <a:p>
            <a:pPr marL="0" indent="0">
              <a:buNone/>
            </a:pPr>
            <a:endParaRPr lang="cs-CZ" sz="2000" b="1" dirty="0" smtClean="0">
              <a:solidFill>
                <a:srgbClr val="C00000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2000" b="1" dirty="0" smtClean="0">
                <a:solidFill>
                  <a:srgbClr val="C00000"/>
                </a:solidFill>
                <a:ea typeface="+mn-lt"/>
                <a:cs typeface="+mn-lt"/>
              </a:rPr>
              <a:t>Pevnému </a:t>
            </a:r>
            <a:r>
              <a:rPr lang="cs-CZ" sz="2000" b="1" dirty="0">
                <a:solidFill>
                  <a:srgbClr val="C00000"/>
                </a:solidFill>
                <a:ea typeface="+mn-lt"/>
                <a:cs typeface="+mn-lt"/>
              </a:rPr>
              <a:t>obalu země</a:t>
            </a:r>
            <a:r>
              <a:rPr lang="cs-CZ" sz="2000" b="1" dirty="0">
                <a:ea typeface="+mn-lt"/>
                <a:cs typeface="+mn-lt"/>
              </a:rPr>
              <a:t>, který je tvořen svrchní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b="1" dirty="0">
                <a:ea typeface="+mn-lt"/>
                <a:cs typeface="+mn-lt"/>
              </a:rPr>
              <a:t>částí zemského pláště a zemskou kůrou, říkáme </a:t>
            </a:r>
            <a:r>
              <a:rPr lang="cs-CZ" sz="2000" b="1" dirty="0">
                <a:solidFill>
                  <a:srgbClr val="C00000"/>
                </a:solidFill>
                <a:ea typeface="+mn-lt"/>
                <a:cs typeface="+mn-lt"/>
              </a:rPr>
              <a:t>LITOSFÉRA.</a:t>
            </a:r>
            <a:endParaRPr lang="cs-CZ" sz="2000" b="1" dirty="0">
              <a:solidFill>
                <a:srgbClr val="C00000"/>
              </a:solidFill>
            </a:endParaRP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xmlns="" id="{D0A46C36-5070-4DED-878D-162CE45C33F2}"/>
              </a:ext>
            </a:extLst>
          </p:cNvPr>
          <p:cNvCxnSpPr>
            <a:stCxn id="4" idx="1"/>
          </p:cNvCxnSpPr>
          <p:nvPr/>
        </p:nvCxnSpPr>
        <p:spPr>
          <a:xfrm flipH="1">
            <a:off x="2598666" y="4164481"/>
            <a:ext cx="2072906" cy="13116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xmlns="" id="{080066FC-0070-49C1-B1B0-AA1AD2B6C439}"/>
              </a:ext>
            </a:extLst>
          </p:cNvPr>
          <p:cNvCxnSpPr>
            <a:cxnSpLocks/>
          </p:cNvCxnSpPr>
          <p:nvPr/>
        </p:nvCxnSpPr>
        <p:spPr>
          <a:xfrm flipH="1">
            <a:off x="3700732" y="2775818"/>
            <a:ext cx="989784" cy="49876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xmlns="" id="{6100FADD-76A3-4B6D-B959-49DD74C7DFF3}"/>
              </a:ext>
            </a:extLst>
          </p:cNvPr>
          <p:cNvCxnSpPr>
            <a:cxnSpLocks/>
          </p:cNvCxnSpPr>
          <p:nvPr/>
        </p:nvCxnSpPr>
        <p:spPr>
          <a:xfrm flipH="1">
            <a:off x="3590309" y="3251956"/>
            <a:ext cx="1162835" cy="308974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xmlns="" id="{D13F00C0-70CD-4D2E-A6B6-F10C6D17EEE9}"/>
              </a:ext>
            </a:extLst>
          </p:cNvPr>
          <p:cNvCxnSpPr>
            <a:cxnSpLocks/>
          </p:cNvCxnSpPr>
          <p:nvPr/>
        </p:nvCxnSpPr>
        <p:spPr>
          <a:xfrm flipH="1">
            <a:off x="3590309" y="2274776"/>
            <a:ext cx="1068890" cy="73694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xmlns="" id="{729A4ABB-B7AC-4A81-8604-F73BEBB60E36}"/>
              </a:ext>
            </a:extLst>
          </p:cNvPr>
          <p:cNvCxnSpPr>
            <a:cxnSpLocks/>
          </p:cNvCxnSpPr>
          <p:nvPr/>
        </p:nvCxnSpPr>
        <p:spPr>
          <a:xfrm flipH="1">
            <a:off x="3078831" y="3692831"/>
            <a:ext cx="1580368" cy="425359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xmlns="" id="{507BE851-3D04-40D4-9112-021B88738813}"/>
              </a:ext>
            </a:extLst>
          </p:cNvPr>
          <p:cNvCxnSpPr/>
          <p:nvPr/>
        </p:nvCxnSpPr>
        <p:spPr>
          <a:xfrm flipV="1">
            <a:off x="8121292" y="2436979"/>
            <a:ext cx="563670" cy="365343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xmlns="" id="{76BE6BDC-D8EB-4127-A328-34969936D5B9}"/>
              </a:ext>
            </a:extLst>
          </p:cNvPr>
          <p:cNvCxnSpPr/>
          <p:nvPr/>
        </p:nvCxnSpPr>
        <p:spPr>
          <a:xfrm>
            <a:off x="7659126" y="2274776"/>
            <a:ext cx="897699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>
            <a:extLst>
              <a:ext uri="{FF2B5EF4-FFF2-40B4-BE49-F238E27FC236}">
                <a16:creationId xmlns:a16="http://schemas.microsoft.com/office/drawing/2014/main" xmlns="" id="{D9FD16DB-53C5-46F5-9001-D72B6E96D4FA}"/>
              </a:ext>
            </a:extLst>
          </p:cNvPr>
          <p:cNvSpPr/>
          <p:nvPr/>
        </p:nvSpPr>
        <p:spPr>
          <a:xfrm>
            <a:off x="4680076" y="4624587"/>
            <a:ext cx="5981177" cy="1419615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609" y="6104071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55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00E103A-2724-4680-920D-A371D2EA0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325713"/>
          </a:xfrm>
        </p:spPr>
        <p:txBody>
          <a:bodyPr>
            <a:normAutofit/>
          </a:bodyPr>
          <a:lstStyle/>
          <a:p>
            <a:pPr algn="just"/>
            <a:r>
              <a:rPr lang="cs-CZ" sz="2000" dirty="0">
                <a:solidFill>
                  <a:srgbClr val="C00000"/>
                </a:solidFill>
                <a:ea typeface="+mj-lt"/>
                <a:cs typeface="+mj-lt"/>
              </a:rPr>
              <a:t>LITOSFÉRA </a:t>
            </a:r>
            <a:r>
              <a:rPr lang="cs-CZ" sz="2000" b="0" dirty="0">
                <a:ea typeface="+mj-lt"/>
                <a:cs typeface="+mj-lt"/>
              </a:rPr>
              <a:t>je </a:t>
            </a:r>
            <a:r>
              <a:rPr lang="cs-CZ" sz="2000" dirty="0">
                <a:ea typeface="+mj-lt"/>
                <a:cs typeface="+mj-lt"/>
              </a:rPr>
              <a:t>rozlámána </a:t>
            </a:r>
            <a:r>
              <a:rPr lang="cs-CZ" sz="2000" b="0" dirty="0">
                <a:ea typeface="+mj-lt"/>
                <a:cs typeface="+mj-lt"/>
              </a:rPr>
              <a:t>na 7 velkých a několika menších </a:t>
            </a:r>
            <a:r>
              <a:rPr lang="cs-CZ" sz="2000" dirty="0">
                <a:solidFill>
                  <a:srgbClr val="C00000"/>
                </a:solidFill>
                <a:ea typeface="+mj-lt"/>
                <a:cs typeface="+mj-lt"/>
              </a:rPr>
              <a:t>litosférických desek</a:t>
            </a:r>
            <a:r>
              <a:rPr lang="cs-CZ" sz="2000" dirty="0">
                <a:ea typeface="+mj-lt"/>
                <a:cs typeface="+mj-lt"/>
              </a:rPr>
              <a:t>. </a:t>
            </a:r>
            <a:endParaRPr lang="cs-CZ" sz="2000" dirty="0"/>
          </a:p>
          <a:p>
            <a:r>
              <a:rPr lang="cs-CZ" sz="2000" b="0" dirty="0">
                <a:ea typeface="+mj-lt"/>
                <a:cs typeface="+mj-lt"/>
              </a:rPr>
              <a:t>Tyto desky jakoby</a:t>
            </a:r>
            <a:r>
              <a:rPr lang="cs-CZ" sz="2000" dirty="0">
                <a:ea typeface="+mj-lt"/>
                <a:cs typeface="+mj-lt"/>
              </a:rPr>
              <a:t> plavou</a:t>
            </a:r>
            <a:r>
              <a:rPr lang="cs-CZ" sz="2000" b="0" dirty="0">
                <a:ea typeface="+mj-lt"/>
                <a:cs typeface="+mj-lt"/>
              </a:rPr>
              <a:t> na polotekuté vrstvě zemského pláště </a:t>
            </a:r>
            <a:r>
              <a:rPr lang="cs-CZ" sz="2000" dirty="0">
                <a:ea typeface="+mj-lt"/>
                <a:cs typeface="+mj-lt"/>
              </a:rPr>
              <a:t>proti sobě</a:t>
            </a:r>
            <a:r>
              <a:rPr lang="cs-CZ" sz="2000" b="0" dirty="0">
                <a:ea typeface="+mj-lt"/>
                <a:cs typeface="+mj-lt"/>
              </a:rPr>
              <a:t>, </a:t>
            </a:r>
            <a:r>
              <a:rPr lang="cs-CZ" sz="2000" dirty="0">
                <a:ea typeface="+mj-lt"/>
                <a:cs typeface="+mj-lt"/>
              </a:rPr>
              <a:t>od sebe</a:t>
            </a:r>
            <a:r>
              <a:rPr lang="cs-CZ" sz="2000" b="0" dirty="0">
                <a:ea typeface="+mj-lt"/>
                <a:cs typeface="+mj-lt"/>
              </a:rPr>
              <a:t> nebo </a:t>
            </a:r>
            <a:r>
              <a:rPr lang="cs-CZ" sz="2000" dirty="0">
                <a:ea typeface="+mj-lt"/>
                <a:cs typeface="+mj-lt"/>
              </a:rPr>
              <a:t>podél sebe</a:t>
            </a:r>
            <a:r>
              <a:rPr lang="cs-CZ" sz="2000" b="0" dirty="0">
                <a:ea typeface="+mj-lt"/>
                <a:cs typeface="+mj-lt"/>
              </a:rPr>
              <a:t> (viz červené šipky) a jsou </a:t>
            </a:r>
            <a:r>
              <a:rPr lang="cs-CZ" sz="2000" dirty="0">
                <a:ea typeface="+mj-lt"/>
                <a:cs typeface="+mj-lt"/>
              </a:rPr>
              <a:t>nestále v pohybu.</a:t>
            </a:r>
            <a:r>
              <a:rPr lang="cs-CZ" sz="2000" b="0" dirty="0">
                <a:ea typeface="+mj-lt"/>
                <a:cs typeface="+mj-lt"/>
              </a:rPr>
              <a:t> </a:t>
            </a:r>
            <a:endParaRPr lang="cs-CZ" sz="2000" dirty="0"/>
          </a:p>
        </p:txBody>
      </p:sp>
      <p:pic>
        <p:nvPicPr>
          <p:cNvPr id="5" name="Obrázek 5" descr="Obsah obrázku mapa&#10;&#10;Popis se vygeneroval automaticky.">
            <a:extLst>
              <a:ext uri="{FF2B5EF4-FFF2-40B4-BE49-F238E27FC236}">
                <a16:creationId xmlns:a16="http://schemas.microsoft.com/office/drawing/2014/main" xmlns="" id="{027F930C-1E3D-4235-984E-ABB8B72C22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01324" y="1937666"/>
            <a:ext cx="6341562" cy="422166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C12D5859-0DC5-462E-AE12-CF758DDB0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0264" y="2880822"/>
            <a:ext cx="3679788" cy="32760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při putování FLYŠE jsou důležité  </a:t>
            </a:r>
            <a:r>
              <a:rPr lang="cs-CZ" dirty="0">
                <a:solidFill>
                  <a:srgbClr val="EB7B52"/>
                </a:solidFill>
              </a:rPr>
              <a:t>AFRICKÁ </a:t>
            </a:r>
            <a:r>
              <a:rPr lang="cs-CZ" dirty="0"/>
              <a:t> a </a:t>
            </a:r>
            <a:r>
              <a:rPr lang="cs-CZ" dirty="0" smtClean="0">
                <a:solidFill>
                  <a:schemeClr val="accent3">
                    <a:lumMod val="75000"/>
                  </a:schemeClr>
                </a:solidFill>
              </a:rPr>
              <a:t>EUROASIJSKÁ DESKA</a:t>
            </a:r>
            <a:endParaRPr lang="cs-CZ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D6A9B97B-C3F4-4354-AB2F-0378DCAF71F5}"/>
              </a:ext>
            </a:extLst>
          </p:cNvPr>
          <p:cNvSpPr/>
          <p:nvPr/>
        </p:nvSpPr>
        <p:spPr>
          <a:xfrm>
            <a:off x="1118991" y="2575142"/>
            <a:ext cx="3580357" cy="288098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723" y="6156917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88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F9EEB06-B1FD-4726-B4D5-8B68CEE97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05" y="778285"/>
            <a:ext cx="4134757" cy="3590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85750" algn="just">
              <a:lnSpc>
                <a:spcPct val="110000"/>
              </a:lnSpc>
              <a:spcBef>
                <a:spcPts val="1000"/>
              </a:spcBef>
              <a:buFont typeface="Arial"/>
              <a:buChar char="•"/>
            </a:pPr>
            <a:r>
              <a:rPr lang="cs-CZ" sz="2400" b="0" dirty="0">
                <a:ea typeface="+mj-lt"/>
                <a:cs typeface="+mj-lt"/>
              </a:rPr>
              <a:t>před 250 miliony lety byly všechny</a:t>
            </a:r>
            <a:r>
              <a:rPr lang="cs-CZ" sz="2400" dirty="0">
                <a:ea typeface="+mj-lt"/>
                <a:cs typeface="+mj-lt"/>
              </a:rPr>
              <a:t> kontinenty </a:t>
            </a:r>
            <a:br>
              <a:rPr lang="cs-CZ" sz="2400" dirty="0">
                <a:ea typeface="+mj-lt"/>
                <a:cs typeface="+mj-lt"/>
              </a:rPr>
            </a:br>
            <a:r>
              <a:rPr lang="cs-CZ" sz="2400" dirty="0">
                <a:ea typeface="+mj-lt"/>
                <a:cs typeface="+mj-lt"/>
              </a:rPr>
              <a:t>spojeny</a:t>
            </a:r>
            <a:r>
              <a:rPr lang="cs-CZ" sz="2400" b="0" dirty="0">
                <a:ea typeface="+mj-lt"/>
                <a:cs typeface="+mj-lt"/>
              </a:rPr>
              <a:t> v jeden </a:t>
            </a:r>
            <a:r>
              <a:rPr lang="cs-CZ" sz="2400" b="0" dirty="0" err="1">
                <a:ea typeface="+mj-lt"/>
                <a:cs typeface="+mj-lt"/>
              </a:rPr>
              <a:t>prakontinent</a:t>
            </a:r>
            <a:r>
              <a:rPr lang="cs-CZ" sz="2400" b="0" dirty="0">
                <a:ea typeface="+mj-lt"/>
                <a:cs typeface="+mj-lt"/>
              </a:rPr>
              <a:t> nazvaný </a:t>
            </a:r>
            <a:r>
              <a:rPr lang="cs-CZ" sz="2400" b="0" dirty="0">
                <a:solidFill>
                  <a:srgbClr val="000000"/>
                </a:solidFill>
                <a:ea typeface="+mj-lt"/>
                <a:cs typeface="+mj-lt"/>
              </a:rPr>
              <a:t> </a:t>
            </a:r>
            <a:br>
              <a:rPr lang="cs-CZ" sz="2400" b="0" dirty="0">
                <a:solidFill>
                  <a:srgbClr val="000000"/>
                </a:solidFill>
                <a:ea typeface="+mj-lt"/>
                <a:cs typeface="+mj-lt"/>
              </a:rPr>
            </a:br>
            <a:r>
              <a:rPr lang="cs-CZ" sz="2400" dirty="0">
                <a:solidFill>
                  <a:srgbClr val="783A11"/>
                </a:solidFill>
                <a:ea typeface="+mj-lt"/>
                <a:cs typeface="+mj-lt"/>
              </a:rPr>
              <a:t>PANGEA</a:t>
            </a:r>
            <a:r>
              <a:rPr lang="cs-CZ" sz="2400" dirty="0">
                <a:solidFill>
                  <a:schemeClr val="accent4">
                    <a:lumMod val="50000"/>
                  </a:schemeClr>
                </a:solidFill>
                <a:ea typeface="+mj-lt"/>
                <a:cs typeface="+mj-lt"/>
              </a:rPr>
              <a:t> </a:t>
            </a:r>
            <a:r>
              <a:rPr lang="cs-CZ" sz="2400" dirty="0">
                <a:ea typeface="+mj-lt"/>
                <a:cs typeface="+mj-lt"/>
              </a:rPr>
              <a:t/>
            </a:r>
            <a:br>
              <a:rPr lang="cs-CZ" sz="2400" dirty="0">
                <a:ea typeface="+mj-lt"/>
                <a:cs typeface="+mj-lt"/>
              </a:rPr>
            </a:br>
            <a:endParaRPr lang="cs-CZ" sz="2400" b="0" dirty="0">
              <a:solidFill>
                <a:schemeClr val="accent4">
                  <a:lumMod val="50000"/>
                </a:schemeClr>
              </a:solidFill>
              <a:ea typeface="+mj-lt"/>
              <a:cs typeface="+mj-lt"/>
            </a:endParaRPr>
          </a:p>
          <a:p>
            <a:pPr marL="285750" indent="-285750">
              <a:lnSpc>
                <a:spcPct val="110000"/>
              </a:lnSpc>
              <a:spcBef>
                <a:spcPts val="1000"/>
              </a:spcBef>
              <a:buFont typeface="Arial"/>
              <a:buChar char="•"/>
            </a:pPr>
            <a:r>
              <a:rPr lang="cs-CZ" sz="2400" b="0" dirty="0">
                <a:ea typeface="+mj-lt"/>
                <a:cs typeface="+mj-lt"/>
              </a:rPr>
              <a:t>kolem něj byl </a:t>
            </a:r>
            <a:r>
              <a:rPr lang="cs-CZ" sz="2400" b="0" dirty="0" err="1">
                <a:ea typeface="+mj-lt"/>
                <a:cs typeface="+mj-lt"/>
              </a:rPr>
              <a:t>praoceán</a:t>
            </a:r>
            <a:r>
              <a:rPr lang="cs-CZ" sz="2400" b="0" dirty="0">
                <a:ea typeface="+mj-lt"/>
                <a:cs typeface="+mj-lt"/>
              </a:rPr>
              <a:t> </a:t>
            </a:r>
            <a:r>
              <a:rPr lang="cs-CZ" sz="2400" dirty="0">
                <a:solidFill>
                  <a:srgbClr val="002060"/>
                </a:solidFill>
                <a:ea typeface="+mj-lt"/>
                <a:cs typeface="+mj-lt"/>
              </a:rPr>
              <a:t>TETHYS</a:t>
            </a:r>
            <a:r>
              <a:rPr lang="cs-CZ" sz="2400" b="0" dirty="0">
                <a:ea typeface="+mj-lt"/>
                <a:cs typeface="+mj-lt"/>
              </a:rPr>
              <a:t> </a:t>
            </a:r>
            <a:endParaRPr lang="cs-CZ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F1AA1AA3-6D86-4FA4-9616-27AFADF68B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6363" y="4704567"/>
            <a:ext cx="10115184" cy="107415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just">
              <a:buNone/>
            </a:pPr>
            <a:r>
              <a:rPr lang="cs-CZ" dirty="0">
                <a:ea typeface="+mn-lt"/>
                <a:cs typeface="+mn-lt"/>
              </a:rPr>
              <a:t>Pohybem litosférických desek se během desítek milionů let </a:t>
            </a:r>
            <a:endParaRPr lang="cs-CZ" b="1" dirty="0">
              <a:solidFill>
                <a:srgbClr val="77220E"/>
              </a:solidFill>
              <a:ea typeface="+mn-lt"/>
              <a:cs typeface="+mn-lt"/>
            </a:endParaRPr>
          </a:p>
          <a:p>
            <a:pPr marL="0" indent="0" algn="just">
              <a:buNone/>
            </a:pPr>
            <a:r>
              <a:rPr lang="cs-CZ" dirty="0">
                <a:ea typeface="+mn-lt"/>
                <a:cs typeface="+mn-lt"/>
              </a:rPr>
              <a:t>od sebe </a:t>
            </a:r>
            <a:r>
              <a:rPr lang="cs-CZ" b="1" dirty="0">
                <a:ea typeface="+mn-lt"/>
                <a:cs typeface="+mn-lt"/>
              </a:rPr>
              <a:t>kontinenty vzdálily.</a:t>
            </a:r>
            <a:r>
              <a:rPr lang="cs-CZ" dirty="0">
                <a:ea typeface="+mn-lt"/>
                <a:cs typeface="+mn-lt"/>
              </a:rPr>
              <a:t> </a:t>
            </a:r>
            <a:endParaRPr lang="cs-CZ" b="1" dirty="0">
              <a:solidFill>
                <a:srgbClr val="77220E"/>
              </a:solidFill>
              <a:ea typeface="+mn-lt"/>
              <a:cs typeface="+mn-lt"/>
            </a:endParaRPr>
          </a:p>
          <a:p>
            <a:endParaRPr lang="cs-CZ" dirty="0"/>
          </a:p>
        </p:txBody>
      </p:sp>
      <p:pic>
        <p:nvPicPr>
          <p:cNvPr id="5" name="Obrázek 5" descr="Obsah obrázku text, hrníček, helma&#10;&#10;Popis se vygeneroval automaticky.">
            <a:extLst>
              <a:ext uri="{FF2B5EF4-FFF2-40B4-BE49-F238E27FC236}">
                <a16:creationId xmlns:a16="http://schemas.microsoft.com/office/drawing/2014/main" xmlns="" id="{6BF9DA69-EEA0-4ACA-85F2-667DF90149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19480" y="1048057"/>
            <a:ext cx="5266671" cy="3057262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27FF96F4-641C-4E91-BEE4-B9CD61A7C0EE}"/>
              </a:ext>
            </a:extLst>
          </p:cNvPr>
          <p:cNvSpPr/>
          <p:nvPr/>
        </p:nvSpPr>
        <p:spPr>
          <a:xfrm>
            <a:off x="826718" y="4704567"/>
            <a:ext cx="9792400" cy="122178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55" y="6071834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93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756F27E-A71F-4E3D-91B3-35EC9C6FB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Kde se vrstvy FLYŠE ukládaly?</a:t>
            </a:r>
            <a:endParaRPr lang="cs-CZ" dirty="0"/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xmlns="" id="{DC67F9D0-D601-47C7-B201-8604632F9F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80915" y="2952600"/>
            <a:ext cx="3329834" cy="259888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60F01492-5F61-4DB1-A20D-CC5417AD5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15882" y="2436271"/>
            <a:ext cx="6991196" cy="4004286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>
              <a:buNone/>
            </a:pPr>
            <a:r>
              <a:rPr lang="cs-CZ" sz="7200" dirty="0">
                <a:ea typeface="+mn-lt"/>
                <a:cs typeface="+mn-lt"/>
              </a:rPr>
              <a:t>Mezi Africkou a Euroasijskou </a:t>
            </a:r>
            <a:r>
              <a:rPr lang="cs-CZ" sz="7200" dirty="0" smtClean="0">
                <a:ea typeface="+mn-lt"/>
                <a:cs typeface="+mn-lt"/>
              </a:rPr>
              <a:t>litosférickou deskou</a:t>
            </a:r>
            <a:r>
              <a:rPr lang="cs-CZ" sz="7200" dirty="0">
                <a:ea typeface="+mn-lt"/>
                <a:cs typeface="+mn-lt"/>
              </a:rPr>
              <a:t> </a:t>
            </a:r>
            <a:r>
              <a:rPr lang="cs-CZ" sz="7200" dirty="0"/>
              <a:t> </a:t>
            </a:r>
            <a:r>
              <a:rPr lang="cs-CZ" sz="7200" dirty="0" smtClean="0">
                <a:ea typeface="+mn-lt"/>
                <a:cs typeface="+mn-lt"/>
              </a:rPr>
              <a:t>vznikalo</a:t>
            </a:r>
            <a:r>
              <a:rPr lang="cs-CZ" sz="7200" dirty="0">
                <a:ea typeface="+mn-lt"/>
                <a:cs typeface="+mn-lt"/>
              </a:rPr>
              <a:t> </a:t>
            </a:r>
            <a:r>
              <a:rPr lang="cs-CZ" sz="7200" b="1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Středozemní moře, </a:t>
            </a:r>
            <a:r>
              <a:rPr lang="cs-CZ" sz="7200" dirty="0">
                <a:ea typeface="+mn-lt"/>
                <a:cs typeface="+mn-lt"/>
              </a:rPr>
              <a:t>které je</a:t>
            </a:r>
            <a:r>
              <a:rPr lang="cs-CZ" sz="7200" b="1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 </a:t>
            </a:r>
            <a:r>
              <a:rPr lang="cs-CZ" sz="7200" dirty="0">
                <a:solidFill>
                  <a:srgbClr val="000000"/>
                </a:solidFill>
                <a:ea typeface="+mn-lt"/>
                <a:cs typeface="+mn-lt"/>
              </a:rPr>
              <a:t>dnes</a:t>
            </a:r>
            <a:r>
              <a:rPr lang="cs-CZ" sz="7200" dirty="0">
                <a:ea typeface="+mn-lt"/>
                <a:cs typeface="+mn-lt"/>
              </a:rPr>
              <a:t> </a:t>
            </a:r>
            <a:r>
              <a:rPr lang="cs-CZ" sz="7200" dirty="0" smtClean="0">
                <a:ea typeface="+mn-lt"/>
                <a:cs typeface="+mn-lt"/>
              </a:rPr>
              <a:t>posledním pozůstatkem</a:t>
            </a:r>
            <a:r>
              <a:rPr lang="cs-CZ" sz="7200" dirty="0">
                <a:ea typeface="+mn-lt"/>
                <a:cs typeface="+mn-lt"/>
              </a:rPr>
              <a:t> </a:t>
            </a:r>
            <a:r>
              <a:rPr lang="cs-CZ" sz="7200" dirty="0" err="1" smtClean="0">
                <a:ea typeface="+mn-lt"/>
                <a:cs typeface="+mn-lt"/>
              </a:rPr>
              <a:t>praoceánu</a:t>
            </a:r>
            <a:r>
              <a:rPr lang="cs-CZ" sz="7200" dirty="0" smtClean="0">
                <a:ea typeface="+mn-lt"/>
                <a:cs typeface="+mn-lt"/>
              </a:rPr>
              <a:t> </a:t>
            </a:r>
            <a:r>
              <a:rPr lang="cs-CZ" sz="7200" dirty="0" err="1">
                <a:ea typeface="+mn-lt"/>
                <a:cs typeface="+mn-lt"/>
              </a:rPr>
              <a:t>Tethys</a:t>
            </a:r>
            <a:r>
              <a:rPr lang="cs-CZ" sz="7200" dirty="0">
                <a:ea typeface="+mn-lt"/>
                <a:cs typeface="+mn-lt"/>
              </a:rPr>
              <a:t>. </a:t>
            </a:r>
            <a:endParaRPr lang="cs-CZ" sz="7200" dirty="0"/>
          </a:p>
          <a:p>
            <a:pPr>
              <a:buNone/>
            </a:pPr>
            <a:r>
              <a:rPr lang="cs-CZ" sz="7200" b="1" dirty="0">
                <a:ea typeface="+mn-lt"/>
                <a:cs typeface="+mn-lt"/>
              </a:rPr>
              <a:t> </a:t>
            </a:r>
            <a:r>
              <a:rPr lang="cs-CZ" sz="7200" dirty="0">
                <a:ea typeface="+mn-lt"/>
                <a:cs typeface="+mn-lt"/>
              </a:rPr>
              <a:t> </a:t>
            </a:r>
            <a:endParaRPr lang="cs-CZ" sz="7200" dirty="0"/>
          </a:p>
          <a:p>
            <a:pPr>
              <a:buNone/>
            </a:pPr>
            <a:r>
              <a:rPr lang="cs-CZ" sz="7200" dirty="0">
                <a:ea typeface="+mn-lt"/>
                <a:cs typeface="+mn-lt"/>
              </a:rPr>
              <a:t>Na dně Středozemního moře se </a:t>
            </a:r>
            <a:r>
              <a:rPr lang="cs-CZ" sz="7200" dirty="0" smtClean="0">
                <a:ea typeface="+mn-lt"/>
                <a:cs typeface="+mn-lt"/>
              </a:rPr>
              <a:t>začal </a:t>
            </a:r>
            <a:r>
              <a:rPr lang="cs-CZ" sz="7200" b="1" dirty="0">
                <a:ea typeface="+mn-lt"/>
                <a:cs typeface="+mn-lt"/>
              </a:rPr>
              <a:t>ve vrstvách</a:t>
            </a:r>
            <a:r>
              <a:rPr lang="cs-CZ" sz="7200" dirty="0">
                <a:ea typeface="+mn-lt"/>
                <a:cs typeface="+mn-lt"/>
              </a:rPr>
              <a:t> (= příkrovech) </a:t>
            </a:r>
            <a:r>
              <a:rPr lang="cs-CZ" sz="7200" b="1" dirty="0" smtClean="0">
                <a:ea typeface="+mn-lt"/>
                <a:cs typeface="+mn-lt"/>
              </a:rPr>
              <a:t>usazovat</a:t>
            </a:r>
            <a:r>
              <a:rPr lang="cs-CZ" sz="7200" dirty="0" smtClean="0">
                <a:ea typeface="+mn-lt"/>
                <a:cs typeface="+mn-lt"/>
              </a:rPr>
              <a:t> </a:t>
            </a:r>
            <a:r>
              <a:rPr lang="cs-CZ" sz="7200" b="1" dirty="0">
                <a:ea typeface="+mn-lt"/>
                <a:cs typeface="+mn-lt"/>
              </a:rPr>
              <a:t>písek, jemné částečky </a:t>
            </a:r>
            <a:r>
              <a:rPr lang="cs-CZ" sz="7200" b="1" dirty="0" smtClean="0">
                <a:ea typeface="+mn-lt"/>
                <a:cs typeface="+mn-lt"/>
              </a:rPr>
              <a:t>hornin a</a:t>
            </a:r>
            <a:r>
              <a:rPr lang="cs-CZ" sz="7200" b="1" dirty="0">
                <a:ea typeface="+mn-lt"/>
                <a:cs typeface="+mn-lt"/>
              </a:rPr>
              <a:t> štěrk.</a:t>
            </a:r>
            <a:r>
              <a:rPr lang="cs-CZ" sz="7200" dirty="0">
                <a:ea typeface="+mn-lt"/>
                <a:cs typeface="+mn-lt"/>
              </a:rPr>
              <a:t> </a:t>
            </a:r>
            <a:endParaRPr lang="cs-CZ" sz="7200" dirty="0"/>
          </a:p>
          <a:p>
            <a:pPr>
              <a:buNone/>
            </a:pPr>
            <a:r>
              <a:rPr lang="cs-CZ" sz="7200" dirty="0">
                <a:ea typeface="+mn-lt"/>
                <a:cs typeface="+mn-lt"/>
              </a:rPr>
              <a:t>Začal se vytvářet </a:t>
            </a:r>
            <a:r>
              <a:rPr lang="cs-CZ" sz="7200" b="1" dirty="0">
                <a:ea typeface="+mn-lt"/>
                <a:cs typeface="+mn-lt"/>
              </a:rPr>
              <a:t>FLYŠ.</a:t>
            </a:r>
            <a:endParaRPr lang="cs-CZ" sz="7200" b="1" dirty="0"/>
          </a:p>
          <a:p>
            <a:pPr algn="just">
              <a:buNone/>
            </a:pPr>
            <a:endParaRPr lang="cs-CZ" sz="5600" dirty="0"/>
          </a:p>
          <a:p>
            <a:pPr algn="just">
              <a:buNone/>
            </a:pPr>
            <a:r>
              <a:rPr lang="cs-CZ" sz="5600" b="1" dirty="0"/>
              <a:t>Středozemní moře je tedy „domovem“ našeho flyše.</a:t>
            </a:r>
          </a:p>
          <a:p>
            <a:pPr algn="just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Šipka: dolů 5">
            <a:extLst>
              <a:ext uri="{FF2B5EF4-FFF2-40B4-BE49-F238E27FC236}">
                <a16:creationId xmlns:a16="http://schemas.microsoft.com/office/drawing/2014/main" xmlns="" id="{87357630-5238-449B-8971-95E8705F399F}"/>
              </a:ext>
            </a:extLst>
          </p:cNvPr>
          <p:cNvSpPr/>
          <p:nvPr/>
        </p:nvSpPr>
        <p:spPr>
          <a:xfrm rot="3660000">
            <a:off x="3587944" y="2166362"/>
            <a:ext cx="208768" cy="27974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xmlns="" id="{50CD588A-81CD-4746-AD77-03DEC1C7058D}"/>
              </a:ext>
            </a:extLst>
          </p:cNvPr>
          <p:cNvSpPr/>
          <p:nvPr/>
        </p:nvSpPr>
        <p:spPr>
          <a:xfrm>
            <a:off x="4915882" y="5114928"/>
            <a:ext cx="5615835" cy="574111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55" y="6071834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16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5C7FE83-0D31-49A7-B30D-BB087E86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309918"/>
          </a:xfrm>
        </p:spPr>
        <p:txBody>
          <a:bodyPr>
            <a:normAutofit/>
          </a:bodyPr>
          <a:lstStyle/>
          <a:p>
            <a:r>
              <a:rPr lang="cs-CZ" sz="3200" dirty="0">
                <a:ea typeface="+mj-lt"/>
                <a:cs typeface="+mj-lt"/>
              </a:rPr>
              <a:t>Jak se tedy dostal flyš ze Středozemního moře </a:t>
            </a:r>
            <a:r>
              <a:rPr lang="cs-CZ" sz="3200" dirty="0" smtClean="0">
                <a:ea typeface="+mj-lt"/>
                <a:cs typeface="+mj-lt"/>
              </a:rPr>
              <a:t>až </a:t>
            </a:r>
            <a:r>
              <a:rPr lang="cs-CZ" sz="3200" dirty="0">
                <a:ea typeface="+mj-lt"/>
                <a:cs typeface="+mj-lt"/>
              </a:rPr>
              <a:t>k nám na východ Česka? 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B125F639-0B09-4881-AC51-D1F4FAF9FB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1970006"/>
            <a:ext cx="10692974" cy="425513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cs-CZ" sz="2200" dirty="0">
                <a:ea typeface="+mn-lt"/>
                <a:cs typeface="+mn-lt"/>
              </a:rPr>
              <a:t>Africká litosférická deska </a:t>
            </a:r>
            <a:r>
              <a:rPr lang="cs-CZ" sz="2200" b="1" dirty="0">
                <a:ea typeface="+mn-lt"/>
                <a:cs typeface="+mn-lt"/>
              </a:rPr>
              <a:t>nahrnula FLYŠ</a:t>
            </a:r>
            <a:r>
              <a:rPr lang="cs-CZ" sz="2200" dirty="0">
                <a:ea typeface="+mn-lt"/>
                <a:cs typeface="+mn-lt"/>
              </a:rPr>
              <a:t> ze dna Středozemního moře tím, jak se tlačila na naši Euroasijsou desku. </a:t>
            </a:r>
            <a:endParaRPr lang="cs-CZ" sz="2200" dirty="0"/>
          </a:p>
          <a:p>
            <a:pPr marL="0" indent="0">
              <a:buNone/>
            </a:pPr>
            <a:r>
              <a:rPr lang="cs-CZ" sz="2200" dirty="0">
                <a:ea typeface="+mn-lt"/>
                <a:cs typeface="+mn-lt"/>
              </a:rPr>
              <a:t>Tomuto horotvornému procesu se říká </a:t>
            </a:r>
            <a:r>
              <a:rPr lang="cs-CZ" sz="2200" b="1" dirty="0">
                <a:ea typeface="+mn-lt"/>
                <a:cs typeface="+mn-lt"/>
              </a:rPr>
              <a:t>VRÁSNĚNÍ</a:t>
            </a:r>
            <a:r>
              <a:rPr lang="cs-CZ" sz="2200" dirty="0">
                <a:ea typeface="+mn-lt"/>
                <a:cs typeface="+mn-lt"/>
              </a:rPr>
              <a:t>.  </a:t>
            </a:r>
            <a:endParaRPr lang="cs-CZ" sz="2200" dirty="0"/>
          </a:p>
          <a:p>
            <a:pPr marL="0" indent="0">
              <a:buNone/>
            </a:pPr>
            <a:r>
              <a:rPr lang="cs-CZ" sz="2200" dirty="0">
                <a:ea typeface="+mn-lt"/>
                <a:cs typeface="+mn-lt"/>
              </a:rPr>
              <a:t>Tímto vrásněním vznikl </a:t>
            </a:r>
            <a:r>
              <a:rPr lang="cs-CZ" sz="2200" b="1" dirty="0">
                <a:solidFill>
                  <a:srgbClr val="C00000"/>
                </a:solidFill>
                <a:ea typeface="+mn-lt"/>
                <a:cs typeface="+mn-lt"/>
              </a:rPr>
              <a:t>Karpatský oblouk</a:t>
            </a:r>
            <a:r>
              <a:rPr lang="cs-CZ" sz="2200" dirty="0">
                <a:ea typeface="+mn-lt"/>
                <a:cs typeface="+mn-lt"/>
              </a:rPr>
              <a:t>, do kterého patří i Beskydy nebo např. Tatry. </a:t>
            </a:r>
          </a:p>
          <a:p>
            <a:pPr marL="0" indent="0">
              <a:buNone/>
            </a:pPr>
            <a:endParaRPr lang="cs-CZ" sz="2200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sz="2200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sz="2200" dirty="0" smtClean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2200" dirty="0" smtClean="0">
                <a:ea typeface="+mn-lt"/>
                <a:cs typeface="+mn-lt"/>
              </a:rPr>
              <a:t>Stalo </a:t>
            </a:r>
            <a:r>
              <a:rPr lang="cs-CZ" sz="2200" dirty="0">
                <a:ea typeface="+mn-lt"/>
                <a:cs typeface="+mn-lt"/>
              </a:rPr>
              <a:t>se tak </a:t>
            </a:r>
            <a:r>
              <a:rPr lang="cs-CZ" sz="2200" b="1" dirty="0">
                <a:ea typeface="+mn-lt"/>
                <a:cs typeface="+mn-lt"/>
              </a:rPr>
              <a:t>na konci třetihor a na začátku čtvrtohor.      </a:t>
            </a:r>
            <a:r>
              <a:rPr lang="cs-CZ" b="1" dirty="0">
                <a:ea typeface="+mn-lt"/>
                <a:cs typeface="+mn-lt"/>
              </a:rPr>
              <a:t>       </a:t>
            </a:r>
            <a:r>
              <a:rPr lang="cs-CZ" sz="1200" b="1" dirty="0">
                <a:ea typeface="+mn-lt"/>
                <a:cs typeface="+mn-lt"/>
              </a:rPr>
              <a:t>Pracovní list 4.1.3</a:t>
            </a:r>
            <a:endParaRPr lang="cs-CZ" sz="1200" b="1" dirty="0"/>
          </a:p>
        </p:txBody>
      </p:sp>
      <p:pic>
        <p:nvPicPr>
          <p:cNvPr id="5" name="Obrázek 5" descr="Obsah obrázku tráva, hora, exteriér, obloha&#10;&#10;Popis se vygeneroval automaticky.">
            <a:extLst>
              <a:ext uri="{FF2B5EF4-FFF2-40B4-BE49-F238E27FC236}">
                <a16:creationId xmlns:a16="http://schemas.microsoft.com/office/drawing/2014/main" xmlns="" id="{8153E44F-B97F-4AE6-BB5C-3A2C8D8069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06120" y="4097571"/>
            <a:ext cx="5662627" cy="1261488"/>
          </a:xfrm>
        </p:spPr>
      </p:pic>
      <p:pic>
        <p:nvPicPr>
          <p:cNvPr id="6" name="Obráze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55" y="6071834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72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76C8340-154D-40B6-ADE6-1D329FC11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770" y="1537778"/>
            <a:ext cx="3427080" cy="3404993"/>
          </a:xfrm>
        </p:spPr>
        <p:txBody>
          <a:bodyPr>
            <a:normAutofit fontScale="90000"/>
          </a:bodyPr>
          <a:lstStyle/>
          <a:p>
            <a:r>
              <a:rPr lang="cs-CZ" sz="3200" b="0" dirty="0"/>
              <a:t>je horský masiv, v jehož nejzápadnější části leží naše Beskydy. Nejvyšším místem Karpatského oblouku jsou Vysoké Tatry.</a:t>
            </a:r>
            <a:endParaRPr lang="cs-CZ" sz="3200" dirty="0">
              <a:solidFill>
                <a:srgbClr val="C00000"/>
              </a:solidFill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16D1F29F-3A86-46A0-9DF3-1ECDACC5D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12398" y="561668"/>
            <a:ext cx="3571588" cy="491270"/>
          </a:xfrm>
        </p:spPr>
        <p:txBody>
          <a:bodyPr>
            <a:noAutofit/>
          </a:bodyPr>
          <a:lstStyle/>
          <a:p>
            <a:r>
              <a:rPr lang="cs-CZ" sz="2800" b="1" dirty="0">
                <a:solidFill>
                  <a:srgbClr val="FF0000"/>
                </a:solidFill>
                <a:ea typeface="+mn-lt"/>
                <a:cs typeface="+mn-lt"/>
              </a:rPr>
              <a:t>Karpatský oblouk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5" name="Obrázek 4" descr="Obsah obrázku mapa&#10;&#10;Popis se vygeneroval automaticky.">
            <a:extLst>
              <a:ext uri="{FF2B5EF4-FFF2-40B4-BE49-F238E27FC236}">
                <a16:creationId xmlns:a16="http://schemas.microsoft.com/office/drawing/2014/main" xmlns="" id="{7ACC346D-C22B-4B20-B7D5-A3AF26556E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36" t="18391" r="27861" b="20520"/>
          <a:stretch/>
        </p:blipFill>
        <p:spPr>
          <a:xfrm>
            <a:off x="697898" y="557368"/>
            <a:ext cx="7046498" cy="50801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xmlns="" id="{593F0F05-3CFA-4E18-B953-0CAE21D8A82D}"/>
                  </a:ext>
                </a:extLst>
              </p14:cNvPr>
              <p14:cNvContentPartPr/>
              <p14:nvPr/>
            </p14:nvContentPartPr>
            <p14:xfrm>
              <a:off x="3240205" y="2297771"/>
              <a:ext cx="2171700" cy="1828800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593F0F05-3CFA-4E18-B953-0CAE21D8A82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22215" y="2280131"/>
                <a:ext cx="2207319" cy="18644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Obrázek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55" y="6071834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26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C2D8396-0C70-4A3A-8288-6316327E3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FOSILIE 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557DD3C9-35A6-4428-9142-A3FB3A4837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154435"/>
            <a:ext cx="5313540" cy="36106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ve vrstvách beskydského flyše se nachází zkamenělí pravěcí živočichové a rostliny nebo jejich části, tzv.</a:t>
            </a:r>
            <a:r>
              <a:rPr lang="cs-CZ" dirty="0">
                <a:solidFill>
                  <a:schemeClr val="accent1"/>
                </a:solidFill>
                <a:ea typeface="+mn-lt"/>
                <a:cs typeface="+mn-lt"/>
              </a:rPr>
              <a:t> </a:t>
            </a:r>
            <a:r>
              <a:rPr lang="cs-CZ" b="1" dirty="0">
                <a:solidFill>
                  <a:schemeClr val="accent1"/>
                </a:solidFill>
                <a:ea typeface="+mn-lt"/>
                <a:cs typeface="+mn-lt"/>
              </a:rPr>
              <a:t>fosilie</a:t>
            </a:r>
            <a:r>
              <a:rPr lang="cs-CZ" dirty="0">
                <a:ea typeface="+mn-lt"/>
                <a:cs typeface="+mn-lt"/>
              </a:rPr>
              <a:t>. 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pPr marL="2286000" lvl="5" indent="0">
              <a:buNone/>
            </a:pPr>
            <a:r>
              <a:rPr lang="cs-CZ" sz="1600" dirty="0"/>
              <a:t>            Pracovní list 4.1.4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" y="2358819"/>
            <a:ext cx="4772070" cy="3579053"/>
          </a:xfrm>
        </p:spPr>
      </p:pic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55" y="6071834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44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8D06CE56-3881-4ADA-8CEF-D18B02C24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79F3C543-62EC-4433-9C93-A2CD8764E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" name="Rectangle 10">
            <a:extLst>
              <a:ext uri="{FF2B5EF4-FFF2-40B4-BE49-F238E27FC236}">
                <a16:creationId xmlns:a16="http://schemas.microsoft.com/office/drawing/2014/main" xmlns="" id="{FFD48BC7-DC40-47DE-87EE-9F4B6ECB9A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Freeform: Shape 12">
            <a:extLst>
              <a:ext uri="{FF2B5EF4-FFF2-40B4-BE49-F238E27FC236}">
                <a16:creationId xmlns:a16="http://schemas.microsoft.com/office/drawing/2014/main" xmlns="" id="{E502BBC7-2C76-46F3-BC24-5985BC13DB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63500" sx="102000" sy="102000" algn="ctr" rotWithShape="0">
              <a:schemeClr val="bg1">
                <a:lumMod val="8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Freeform: Shape 14">
            <a:extLst>
              <a:ext uri="{FF2B5EF4-FFF2-40B4-BE49-F238E27FC236}">
                <a16:creationId xmlns:a16="http://schemas.microsoft.com/office/drawing/2014/main" xmlns="" id="{9C45F024-2468-4D8A-9E11-BB2B1E0A3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972709E-E4EB-49A4-B829-587C06EC8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 b="0"/>
              <a:t>Které horniny nalezneme v Beskydech v</a:t>
            </a:r>
            <a:r>
              <a:rPr lang="en-US" sz="6100"/>
              <a:t> menším množství?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629484E-3792-4B3D-89AD-7C8A1ED0E0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ázek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55" y="6071834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89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2D6FBB9D-1CAA-4D05-AB33-BABDFE17B8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04727B71-B4B6-4823-80A1-68C40B475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9A6DB05-9FB5-4B07-8675-74C23D4FD8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F94AA2BD-2E3F-4B1D-8127-5744B81153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4BABE04-1777-4109-B501-BB7D7E033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/>
              <a:t>Pseudokrasové jeskyně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BD02261-2DC8-4AA8-9E16-7751AE8924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D752CF2-2291-40B5-B462-C17B174C10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8C44FD5C-05D9-4339-AAAA-005112399D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479" y="2688335"/>
            <a:ext cx="4485862" cy="384167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1800" dirty="0" err="1"/>
              <a:t>Jsou</a:t>
            </a:r>
            <a:r>
              <a:rPr lang="en-US" sz="1800" dirty="0"/>
              <a:t> to </a:t>
            </a:r>
            <a:r>
              <a:rPr lang="en-US" sz="1800" b="1" dirty="0" err="1"/>
              <a:t>praskliny</a:t>
            </a:r>
            <a:r>
              <a:rPr lang="en-US" sz="1800" b="1" dirty="0"/>
              <a:t> a </a:t>
            </a:r>
            <a:r>
              <a:rPr lang="en-US" sz="1800" b="1" dirty="0" err="1"/>
              <a:t>pukliny</a:t>
            </a:r>
            <a:r>
              <a:rPr lang="en-US" sz="1800" dirty="0"/>
              <a:t>, </a:t>
            </a:r>
            <a:r>
              <a:rPr lang="en-US" sz="1800" dirty="0" err="1"/>
              <a:t>které</a:t>
            </a:r>
            <a:r>
              <a:rPr lang="en-US" sz="1800" dirty="0"/>
              <a:t> </a:t>
            </a:r>
            <a:r>
              <a:rPr lang="en-US" sz="1800" dirty="0" err="1"/>
              <a:t>vznikly</a:t>
            </a:r>
            <a:r>
              <a:rPr lang="en-US" sz="1800" dirty="0"/>
              <a:t> </a:t>
            </a:r>
            <a:r>
              <a:rPr lang="en-US" sz="1800" b="1" dirty="0" err="1"/>
              <a:t>rozpadem</a:t>
            </a:r>
            <a:r>
              <a:rPr lang="en-US" sz="1800" b="1" dirty="0"/>
              <a:t> </a:t>
            </a:r>
            <a:r>
              <a:rPr lang="en-US" sz="1800" b="1" dirty="0" err="1"/>
              <a:t>skal</a:t>
            </a:r>
            <a:r>
              <a:rPr lang="en-US" sz="1800" b="1" dirty="0"/>
              <a:t>, 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cs-CZ" sz="1800" dirty="0"/>
              <a:t>němž</a:t>
            </a:r>
            <a:r>
              <a:rPr lang="en-US" sz="1800" dirty="0"/>
              <a:t> se </a:t>
            </a:r>
            <a:r>
              <a:rPr lang="en-US" sz="1800" dirty="0" err="1"/>
              <a:t>podílely</a:t>
            </a:r>
            <a:r>
              <a:rPr lang="en-US" sz="1800" dirty="0"/>
              <a:t> </a:t>
            </a:r>
            <a:r>
              <a:rPr lang="en-US" sz="1800" dirty="0" err="1"/>
              <a:t>sesuvy</a:t>
            </a:r>
            <a:r>
              <a:rPr lang="en-US" sz="1800" dirty="0"/>
              <a:t> </a:t>
            </a:r>
            <a:r>
              <a:rPr lang="en-US" sz="1800" dirty="0" err="1"/>
              <a:t>hornin</a:t>
            </a:r>
            <a:r>
              <a:rPr lang="en-US" sz="1800" dirty="0"/>
              <a:t>.</a:t>
            </a:r>
            <a:endParaRPr lang="cs-CZ" sz="1800" dirty="0"/>
          </a:p>
          <a:p>
            <a:pPr>
              <a:lnSpc>
                <a:spcPct val="100000"/>
              </a:lnSpc>
            </a:pPr>
            <a:r>
              <a:rPr lang="en-US" sz="1800" dirty="0"/>
              <a:t>V </a:t>
            </a:r>
            <a:r>
              <a:rPr lang="en-US" sz="1800" dirty="0" err="1"/>
              <a:t>případě</a:t>
            </a:r>
            <a:r>
              <a:rPr lang="en-US" sz="1800" dirty="0"/>
              <a:t> </a:t>
            </a:r>
            <a:r>
              <a:rPr lang="en-US" sz="1800" dirty="0" err="1"/>
              <a:t>Beskyd</a:t>
            </a:r>
            <a:r>
              <a:rPr lang="en-US" sz="1800" dirty="0"/>
              <a:t> se </a:t>
            </a:r>
            <a:r>
              <a:rPr lang="en-US" sz="1800" dirty="0" err="1"/>
              <a:t>jedná</a:t>
            </a:r>
            <a:r>
              <a:rPr lang="en-US" sz="1800" dirty="0"/>
              <a:t> o </a:t>
            </a:r>
            <a:r>
              <a:rPr lang="en-US" sz="1800" b="1" dirty="0" err="1"/>
              <a:t>rozpad</a:t>
            </a:r>
            <a:r>
              <a:rPr lang="en-US" sz="1800" b="1" dirty="0"/>
              <a:t> </a:t>
            </a:r>
            <a:r>
              <a:rPr lang="en-US" sz="1800" b="1" dirty="0" err="1"/>
              <a:t>pískovců</a:t>
            </a:r>
            <a:r>
              <a:rPr lang="en-US" sz="1800" b="1" dirty="0"/>
              <a:t>, </a:t>
            </a:r>
            <a:r>
              <a:rPr lang="en-US" sz="1800" b="1" dirty="0" err="1"/>
              <a:t>slepenců</a:t>
            </a:r>
            <a:r>
              <a:rPr lang="en-US" sz="1800" b="1" dirty="0"/>
              <a:t> a </a:t>
            </a:r>
            <a:r>
              <a:rPr lang="en-US" sz="1800" b="1" dirty="0" err="1"/>
              <a:t>jílovců</a:t>
            </a:r>
            <a:r>
              <a:rPr lang="en-US" sz="1800" dirty="0"/>
              <a:t>.</a:t>
            </a:r>
            <a:endParaRPr lang="cs-CZ" sz="1800" dirty="0"/>
          </a:p>
          <a:p>
            <a:pPr>
              <a:lnSpc>
                <a:spcPct val="100000"/>
              </a:lnSpc>
            </a:pPr>
            <a:r>
              <a:rPr lang="en-US" sz="1800" dirty="0" err="1"/>
              <a:t>Pseudokrasové</a:t>
            </a:r>
            <a:r>
              <a:rPr lang="en-US" sz="1800" dirty="0"/>
              <a:t> </a:t>
            </a:r>
            <a:r>
              <a:rPr lang="en-US" sz="1800" dirty="0" err="1"/>
              <a:t>jeskyně</a:t>
            </a:r>
            <a:r>
              <a:rPr lang="en-US" sz="1800" dirty="0"/>
              <a:t> </a:t>
            </a:r>
            <a:r>
              <a:rPr lang="en-US" sz="1800" b="1" dirty="0" err="1"/>
              <a:t>nemají</a:t>
            </a:r>
            <a:r>
              <a:rPr lang="en-US" sz="1800" b="1" dirty="0"/>
              <a:t> </a:t>
            </a:r>
            <a:r>
              <a:rPr lang="en-US" sz="1800" b="1" dirty="0" err="1"/>
              <a:t>klasickou</a:t>
            </a:r>
            <a:r>
              <a:rPr lang="en-US" sz="1800" b="1" dirty="0"/>
              <a:t> </a:t>
            </a:r>
            <a:r>
              <a:rPr lang="en-US" sz="1800" b="1" dirty="0" err="1"/>
              <a:t>krápníkovou</a:t>
            </a:r>
            <a:r>
              <a:rPr lang="en-US" sz="1800" b="1" dirty="0"/>
              <a:t> </a:t>
            </a:r>
            <a:r>
              <a:rPr lang="en-US" sz="1800" b="1" dirty="0" err="1"/>
              <a:t>výzdobu</a:t>
            </a:r>
            <a:r>
              <a:rPr lang="en-US" sz="1800" dirty="0"/>
              <a:t> (ta </a:t>
            </a:r>
            <a:r>
              <a:rPr lang="en-US" sz="1800" dirty="0" err="1"/>
              <a:t>vzniká</a:t>
            </a:r>
            <a:r>
              <a:rPr lang="en-US" sz="1800" dirty="0"/>
              <a:t> z </a:t>
            </a:r>
            <a:r>
              <a:rPr lang="en-US" sz="1800" dirty="0" err="1"/>
              <a:t>vápenců</a:t>
            </a:r>
            <a:r>
              <a:rPr lang="en-US" sz="1800" dirty="0"/>
              <a:t>), v </a:t>
            </a:r>
            <a:r>
              <a:rPr lang="en-US" sz="1800" dirty="0" err="1"/>
              <a:t>zimním</a:t>
            </a:r>
            <a:r>
              <a:rPr lang="en-US" sz="1800" dirty="0"/>
              <a:t> </a:t>
            </a:r>
            <a:r>
              <a:rPr lang="en-US" sz="1800" dirty="0" err="1"/>
              <a:t>období</a:t>
            </a:r>
            <a:r>
              <a:rPr lang="en-US" sz="1800" dirty="0"/>
              <a:t> ale </a:t>
            </a:r>
            <a:r>
              <a:rPr lang="en-US" sz="1800" dirty="0" err="1"/>
              <a:t>můžou</a:t>
            </a:r>
            <a:r>
              <a:rPr lang="en-US" sz="1800" dirty="0"/>
              <a:t> </a:t>
            </a:r>
            <a:r>
              <a:rPr lang="en-US" sz="1800" dirty="0" err="1"/>
              <a:t>mít</a:t>
            </a:r>
            <a:r>
              <a:rPr lang="en-US" sz="1800" dirty="0"/>
              <a:t> </a:t>
            </a:r>
            <a:r>
              <a:rPr lang="en-US" sz="1800" b="1" dirty="0" err="1"/>
              <a:t>ledové</a:t>
            </a:r>
            <a:r>
              <a:rPr lang="en-US" sz="1800" b="1" dirty="0"/>
              <a:t> </a:t>
            </a:r>
            <a:r>
              <a:rPr lang="cs-CZ" sz="1800" b="1" dirty="0"/>
              <a:t>„</a:t>
            </a:r>
            <a:r>
              <a:rPr lang="en-US" sz="1800" b="1" dirty="0" err="1"/>
              <a:t>krápník</a:t>
            </a:r>
            <a:r>
              <a:rPr lang="cs-CZ" sz="1800" b="1" dirty="0"/>
              <a:t>y“</a:t>
            </a:r>
            <a:r>
              <a:rPr lang="en-US" sz="1800" b="1" dirty="0"/>
              <a:t> (</a:t>
            </a:r>
            <a:r>
              <a:rPr lang="en-US" sz="1800" b="1" dirty="0" err="1"/>
              <a:t>rampouchy</a:t>
            </a:r>
            <a:r>
              <a:rPr lang="en-US" sz="1800" b="1" dirty="0"/>
              <a:t>)</a:t>
            </a:r>
            <a:r>
              <a:rPr lang="en-US" sz="1800" dirty="0"/>
              <a:t>, </a:t>
            </a:r>
            <a:r>
              <a:rPr lang="en-US" sz="1800" dirty="0" err="1"/>
              <a:t>které</a:t>
            </a:r>
            <a:r>
              <a:rPr lang="en-US" sz="1800" dirty="0"/>
              <a:t> </a:t>
            </a:r>
            <a:r>
              <a:rPr lang="en-US" sz="1800" dirty="0" err="1"/>
              <a:t>dokáží</a:t>
            </a:r>
            <a:r>
              <a:rPr lang="en-US" sz="1800" dirty="0"/>
              <a:t> </a:t>
            </a:r>
            <a:r>
              <a:rPr lang="en-US" sz="1800" dirty="0" err="1"/>
              <a:t>jeskyně</a:t>
            </a:r>
            <a:r>
              <a:rPr lang="en-US" sz="1800" dirty="0"/>
              <a:t> </a:t>
            </a:r>
            <a:r>
              <a:rPr lang="en-US" sz="1800" dirty="0" err="1"/>
              <a:t>nádherně</a:t>
            </a:r>
            <a:r>
              <a:rPr lang="en-US" sz="1800" dirty="0"/>
              <a:t> </a:t>
            </a:r>
            <a:r>
              <a:rPr lang="en-US" sz="1800" dirty="0" err="1"/>
              <a:t>vyzdobit</a:t>
            </a:r>
            <a:r>
              <a:rPr lang="en-US" sz="1800" dirty="0"/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b="1" dirty="0"/>
              <a:t> </a:t>
            </a:r>
            <a:r>
              <a:rPr lang="en-US" sz="1400" dirty="0"/>
              <a:t>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 err="1"/>
              <a:t>Pracovní</a:t>
            </a:r>
            <a:r>
              <a:rPr lang="en-US" sz="1400" dirty="0"/>
              <a:t> list 4.2.3</a:t>
            </a:r>
          </a:p>
        </p:txBody>
      </p:sp>
      <p:pic>
        <p:nvPicPr>
          <p:cNvPr id="5" name="Obrázek 5" descr="Obsah obrázku skála, příroda, jeskyně, exteriér&#10;&#10;Popis se vygeneroval automaticky.">
            <a:extLst>
              <a:ext uri="{FF2B5EF4-FFF2-40B4-BE49-F238E27FC236}">
                <a16:creationId xmlns:a16="http://schemas.microsoft.com/office/drawing/2014/main" xmlns="" id="{486B12E4-94E5-4FF7-ADC6-8179A2F988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569" r="19896"/>
          <a:stretch/>
        </p:blipFill>
        <p:spPr>
          <a:xfrm>
            <a:off x="6052799" y="0"/>
            <a:ext cx="6139201" cy="6116051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pic>
        <p:nvPicPr>
          <p:cNvPr id="11" name="Obrázek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349" y="6140845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70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8F9148E-8BC1-4482-AE45-95461AAC4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Zopakujeme</a:t>
            </a:r>
            <a:r>
              <a:rPr lang="cs-CZ" b="0" dirty="0"/>
              <a:t> si některé informace o Beskydech a </a:t>
            </a:r>
            <a:r>
              <a:rPr lang="cs-CZ" b="0"/>
              <a:t>něco málo ještě </a:t>
            </a:r>
            <a:r>
              <a:rPr lang="cs-CZ"/>
              <a:t>přidáme</a:t>
            </a:r>
            <a:r>
              <a:rPr lang="cs-CZ" b="0"/>
              <a:t>:</a:t>
            </a:r>
          </a:p>
        </p:txBody>
      </p:sp>
      <p:pic>
        <p:nvPicPr>
          <p:cNvPr id="3" name="Obrázek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55" y="6071834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82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0EC95DB-290D-4E7D-AA98-8EA9DFD3E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 zrozením Beskyd </a:t>
            </a:r>
            <a:r>
              <a:rPr lang="cs-CZ" b="0"/>
              <a:t>(doplň slova do vět)</a:t>
            </a:r>
            <a:r>
              <a:rPr lang="cs-CZ" dirty="0"/>
              <a:t>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FD07027B-8BF8-496E-AF18-0EFBF006F8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4032102"/>
            <a:ext cx="6481812" cy="21400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ea typeface="+mn-lt"/>
                <a:cs typeface="+mn-lt"/>
              </a:rPr>
              <a:t>Prakontinent ___________ se začal v druhohorách rozpadat. Litosférické ___________ se posouvaly a mezi ně začal pronikat praoceán _________. </a:t>
            </a:r>
            <a:endParaRPr lang="cs-CZ"/>
          </a:p>
        </p:txBody>
      </p:sp>
      <p:graphicFrame>
        <p:nvGraphicFramePr>
          <p:cNvPr id="5" name="Diagram 5">
            <a:extLst>
              <a:ext uri="{FF2B5EF4-FFF2-40B4-BE49-F238E27FC236}">
                <a16:creationId xmlns:a16="http://schemas.microsoft.com/office/drawing/2014/main" xmlns="" id="{24D97FFE-1A4B-4FB9-A5CF-396ECD34B5C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39320687"/>
              </p:ext>
            </p:extLst>
          </p:nvPr>
        </p:nvGraphicFramePr>
        <p:xfrm>
          <a:off x="4600659" y="2077036"/>
          <a:ext cx="7084343" cy="1167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2" name="Obrázek 5" descr="Obsah obrázku text, hrníček, helma&#10;&#10;Popis se vygeneroval automaticky.">
            <a:extLst>
              <a:ext uri="{FF2B5EF4-FFF2-40B4-BE49-F238E27FC236}">
                <a16:creationId xmlns:a16="http://schemas.microsoft.com/office/drawing/2014/main" xmlns="" id="{D69816BC-7BC7-444A-AB46-1709BC1EE0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190" y="2120873"/>
            <a:ext cx="3131067" cy="1814000"/>
          </a:xfrm>
          <a:prstGeom prst="rect">
            <a:avLst/>
          </a:prstGeom>
        </p:spPr>
      </p:pic>
      <p:pic>
        <p:nvPicPr>
          <p:cNvPr id="6" name="Obrázek 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55" y="6071834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14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0EC95DB-290D-4E7D-AA98-8EA9DFD3E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>
                <a:ea typeface="+mj-lt"/>
                <a:cs typeface="+mj-lt"/>
              </a:rPr>
              <a:t>Před zrozením Beskyd:</a:t>
            </a:r>
            <a:endParaRPr lang="cs-CZ" b="0">
              <a:ea typeface="+mj-lt"/>
              <a:cs typeface="+mj-lt"/>
            </a:endParaRPr>
          </a:p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FD07027B-8BF8-496E-AF18-0EFBF006F8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4032102"/>
            <a:ext cx="6541969" cy="2140098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ea typeface="+mn-lt"/>
                <a:cs typeface="+mn-lt"/>
              </a:rPr>
              <a:t>Prakontinent ___________ se začal v druhohorách rozpadat. Litosférické ___________ se posouvaly a mezi ně začal pronikat praoceán _________. </a:t>
            </a:r>
            <a:endParaRPr lang="cs-CZ"/>
          </a:p>
        </p:txBody>
      </p:sp>
      <p:graphicFrame>
        <p:nvGraphicFramePr>
          <p:cNvPr id="5" name="Diagram 5">
            <a:extLst>
              <a:ext uri="{FF2B5EF4-FFF2-40B4-BE49-F238E27FC236}">
                <a16:creationId xmlns:a16="http://schemas.microsoft.com/office/drawing/2014/main" xmlns="" id="{24D97FFE-1A4B-4FB9-A5CF-396ECD34B5C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10447881"/>
              </p:ext>
            </p:extLst>
          </p:nvPr>
        </p:nvGraphicFramePr>
        <p:xfrm>
          <a:off x="4520448" y="2197352"/>
          <a:ext cx="6703344" cy="1167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2" name="Obrázek 5" descr="Obsah obrázku text, hrníček, helma&#10;&#10;Popis se vygeneroval automaticky.">
            <a:extLst>
              <a:ext uri="{FF2B5EF4-FFF2-40B4-BE49-F238E27FC236}">
                <a16:creationId xmlns:a16="http://schemas.microsoft.com/office/drawing/2014/main" xmlns="" id="{D69816BC-7BC7-444A-AB46-1709BC1EE0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190" y="2120873"/>
            <a:ext cx="3131067" cy="1814000"/>
          </a:xfrm>
          <a:prstGeom prst="rect">
            <a:avLst/>
          </a:prstGeom>
        </p:spPr>
      </p:pic>
      <p:sp>
        <p:nvSpPr>
          <p:cNvPr id="19" name="Šipka: doprava, šrafovaná 18">
            <a:extLst>
              <a:ext uri="{FF2B5EF4-FFF2-40B4-BE49-F238E27FC236}">
                <a16:creationId xmlns:a16="http://schemas.microsoft.com/office/drawing/2014/main" xmlns="" id="{23EC0EAD-346A-4A6B-BAB7-6E5E56EE38AF}"/>
              </a:ext>
            </a:extLst>
          </p:cNvPr>
          <p:cNvSpPr/>
          <p:nvPr/>
        </p:nvSpPr>
        <p:spPr>
          <a:xfrm rot="8040000" flipV="1">
            <a:off x="6431999" y="4422631"/>
            <a:ext cx="3348788" cy="180472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Šipka: doleva 29">
            <a:extLst>
              <a:ext uri="{FF2B5EF4-FFF2-40B4-BE49-F238E27FC236}">
                <a16:creationId xmlns:a16="http://schemas.microsoft.com/office/drawing/2014/main" xmlns="" id="{AB470635-D755-4B31-AE5F-998BD4CBFD3A}"/>
              </a:ext>
            </a:extLst>
          </p:cNvPr>
          <p:cNvSpPr/>
          <p:nvPr/>
        </p:nvSpPr>
        <p:spPr>
          <a:xfrm rot="-1740000">
            <a:off x="4966449" y="3794609"/>
            <a:ext cx="2316078" cy="16042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Šipka: doleva 47">
            <a:extLst>
              <a:ext uri="{FF2B5EF4-FFF2-40B4-BE49-F238E27FC236}">
                <a16:creationId xmlns:a16="http://schemas.microsoft.com/office/drawing/2014/main" xmlns="" id="{0E81DBC4-D7BB-4E55-8E71-6021DA2FCCF8}"/>
              </a:ext>
            </a:extLst>
          </p:cNvPr>
          <p:cNvSpPr/>
          <p:nvPr/>
        </p:nvSpPr>
        <p:spPr>
          <a:xfrm rot="18300000">
            <a:off x="2425711" y="3978212"/>
            <a:ext cx="2997867" cy="17044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55" y="6071834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67781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426CEFD-95DC-425F-B784-D8FA260CD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Místo zrození Beskydských hornin: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8B1A4555-2DBC-4EE7-A3D7-1567B6D657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571970"/>
            <a:ext cx="4937760" cy="324532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cs-CZ">
                <a:ea typeface="+mn-lt"/>
                <a:cs typeface="+mn-lt"/>
              </a:rPr>
              <a:t>ukládat</a:t>
            </a:r>
            <a:endParaRPr lang="cs-CZ" dirty="0"/>
          </a:p>
          <a:p>
            <a:endParaRPr lang="cs-CZ" dirty="0">
              <a:ea typeface="+mn-lt"/>
              <a:cs typeface="+mn-lt"/>
            </a:endParaRPr>
          </a:p>
          <a:p>
            <a:r>
              <a:rPr lang="cs-CZ">
                <a:ea typeface="+mn-lt"/>
                <a:cs typeface="+mn-lt"/>
              </a:rPr>
              <a:t>písku</a:t>
            </a:r>
            <a:endParaRPr lang="cs-CZ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dirty="0"/>
          </a:p>
          <a:p>
            <a:r>
              <a:rPr lang="cs-CZ">
                <a:ea typeface="+mn-lt"/>
                <a:cs typeface="+mn-lt"/>
              </a:rPr>
              <a:t>Středozemní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C93271C4-924E-4108-AA47-64C45DDBD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41772" y="2321449"/>
            <a:ext cx="4530664" cy="3850751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cs-CZ">
                <a:ea typeface="+mn-lt"/>
                <a:cs typeface="+mn-lt"/>
              </a:rPr>
              <a:t>V místech mezi Africkou a Euroasijsou litosférickou deskou se začaly _______ vrstvy jílu, ____________ a štěrku. </a:t>
            </a:r>
            <a:endParaRPr lang="cs-CZ"/>
          </a:p>
          <a:p>
            <a:r>
              <a:rPr lang="cs-CZ">
                <a:ea typeface="+mn-lt"/>
                <a:cs typeface="+mn-lt"/>
              </a:rPr>
              <a:t>Dnes tomuto pozůstatku praoceánu Tethys říkáme ________________ moře. </a:t>
            </a:r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6DF3B2E0-F89B-4193-ABBC-BB909CD7FEFD}"/>
              </a:ext>
            </a:extLst>
          </p:cNvPr>
          <p:cNvSpPr/>
          <p:nvPr/>
        </p:nvSpPr>
        <p:spPr>
          <a:xfrm>
            <a:off x="1077238" y="2481196"/>
            <a:ext cx="2693094" cy="563671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8961B852-92E8-4DFD-A0D8-A3D418C622FC}"/>
              </a:ext>
            </a:extLst>
          </p:cNvPr>
          <p:cNvSpPr/>
          <p:nvPr/>
        </p:nvSpPr>
        <p:spPr>
          <a:xfrm>
            <a:off x="1021784" y="3573962"/>
            <a:ext cx="2693095" cy="563671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C585746D-A282-4DB0-BD5A-15E1F907991C}"/>
              </a:ext>
            </a:extLst>
          </p:cNvPr>
          <p:cNvSpPr/>
          <p:nvPr/>
        </p:nvSpPr>
        <p:spPr>
          <a:xfrm>
            <a:off x="1018522" y="4718918"/>
            <a:ext cx="2693095" cy="56367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9" descr="Obsah obrázku mapa&#10;&#10;Popis se vygeneroval automaticky.">
            <a:extLst>
              <a:ext uri="{FF2B5EF4-FFF2-40B4-BE49-F238E27FC236}">
                <a16:creationId xmlns:a16="http://schemas.microsoft.com/office/drawing/2014/main" xmlns="" id="{B78611B4-5E52-4F90-A527-A8630569D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295" y="2397390"/>
            <a:ext cx="2743200" cy="1902798"/>
          </a:xfrm>
          <a:prstGeom prst="rect">
            <a:avLst/>
          </a:prstGeom>
        </p:spPr>
      </p:pic>
      <p:pic>
        <p:nvPicPr>
          <p:cNvPr id="10" name="Obrázek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55" y="6071834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36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426CEFD-95DC-425F-B784-D8FA260CD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Místo zrození </a:t>
            </a:r>
            <a:r>
              <a:rPr lang="cs-CZ" b="0"/>
              <a:t>Beskydských hornin: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8B1A4555-2DBC-4EE7-A3D7-1567B6D657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571970"/>
            <a:ext cx="4937760" cy="324532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cs-CZ" dirty="0"/>
          </a:p>
          <a:p>
            <a:endParaRPr lang="cs-CZ" dirty="0">
              <a:ea typeface="+mn-lt"/>
              <a:cs typeface="+mn-lt"/>
            </a:endParaRPr>
          </a:p>
          <a:p>
            <a:endParaRPr lang="cs-CZ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C93271C4-924E-4108-AA47-64C45DDBD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9307" y="2321449"/>
            <a:ext cx="7923129" cy="38507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V místech mezi Africkou a </a:t>
            </a:r>
            <a:r>
              <a:rPr lang="cs-CZ" dirty="0" err="1">
                <a:ea typeface="+mn-lt"/>
                <a:cs typeface="+mn-lt"/>
              </a:rPr>
              <a:t>Euroasijsou</a:t>
            </a:r>
            <a:r>
              <a:rPr lang="cs-CZ" dirty="0">
                <a:ea typeface="+mn-lt"/>
                <a:cs typeface="+mn-lt"/>
              </a:rPr>
              <a:t> litosférickou deskou se začaly </a:t>
            </a:r>
            <a:r>
              <a:rPr lang="cs-CZ" b="1" dirty="0">
                <a:ea typeface="+mn-lt"/>
                <a:cs typeface="+mn-lt"/>
              </a:rPr>
              <a:t>ukládat</a:t>
            </a:r>
            <a:r>
              <a:rPr lang="cs-CZ" dirty="0">
                <a:ea typeface="+mn-lt"/>
                <a:cs typeface="+mn-lt"/>
              </a:rPr>
              <a:t> vrstvy jílu, </a:t>
            </a:r>
            <a:r>
              <a:rPr lang="cs-CZ" b="1" dirty="0">
                <a:ea typeface="+mn-lt"/>
                <a:cs typeface="+mn-lt"/>
              </a:rPr>
              <a:t>písku</a:t>
            </a:r>
            <a:r>
              <a:rPr lang="cs-CZ" dirty="0">
                <a:ea typeface="+mn-lt"/>
                <a:cs typeface="+mn-lt"/>
              </a:rPr>
              <a:t> a štěrku. 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Dnes tomuto pozůstatku </a:t>
            </a:r>
            <a:r>
              <a:rPr lang="cs-CZ" dirty="0" err="1">
                <a:ea typeface="+mn-lt"/>
                <a:cs typeface="+mn-lt"/>
              </a:rPr>
              <a:t>praoceánu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Tethys</a:t>
            </a:r>
            <a:r>
              <a:rPr lang="cs-CZ" dirty="0">
                <a:ea typeface="+mn-lt"/>
                <a:cs typeface="+mn-lt"/>
              </a:rPr>
              <a:t> říkáme </a:t>
            </a:r>
            <a:r>
              <a:rPr lang="cs-CZ" b="1" dirty="0">
                <a:ea typeface="+mn-lt"/>
                <a:cs typeface="+mn-lt"/>
              </a:rPr>
              <a:t>Středozemní</a:t>
            </a:r>
            <a:r>
              <a:rPr lang="cs-CZ" dirty="0">
                <a:ea typeface="+mn-lt"/>
                <a:cs typeface="+mn-lt"/>
              </a:rPr>
              <a:t> moře. </a:t>
            </a:r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6DF3B2E0-F89B-4193-ABBC-BB909CD7FEFD}"/>
              </a:ext>
            </a:extLst>
          </p:cNvPr>
          <p:cNvSpPr/>
          <p:nvPr/>
        </p:nvSpPr>
        <p:spPr>
          <a:xfrm>
            <a:off x="6087649" y="2856976"/>
            <a:ext cx="1394699" cy="459288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8961B852-92E8-4DFD-A0D8-A3D418C622FC}"/>
              </a:ext>
            </a:extLst>
          </p:cNvPr>
          <p:cNvSpPr/>
          <p:nvPr/>
        </p:nvSpPr>
        <p:spPr>
          <a:xfrm>
            <a:off x="1835974" y="3313003"/>
            <a:ext cx="1074373" cy="50104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C585746D-A282-4DB0-BD5A-15E1F907991C}"/>
              </a:ext>
            </a:extLst>
          </p:cNvPr>
          <p:cNvSpPr/>
          <p:nvPr/>
        </p:nvSpPr>
        <p:spPr>
          <a:xfrm>
            <a:off x="2396384" y="4364013"/>
            <a:ext cx="2313267" cy="511481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9" descr="Obsah obrázku mapa&#10;&#10;Popis se vygeneroval automaticky.">
            <a:extLst>
              <a:ext uri="{FF2B5EF4-FFF2-40B4-BE49-F238E27FC236}">
                <a16:creationId xmlns:a16="http://schemas.microsoft.com/office/drawing/2014/main" xmlns="" id="{EFCAA097-9B47-4A89-A2B1-CDDD94E75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295" y="2428705"/>
            <a:ext cx="2743200" cy="1902798"/>
          </a:xfrm>
          <a:prstGeom prst="rect">
            <a:avLst/>
          </a:prstGeom>
        </p:spPr>
      </p:pic>
      <p:sp>
        <p:nvSpPr>
          <p:cNvPr id="9" name="Šipka: dolů 8">
            <a:extLst>
              <a:ext uri="{FF2B5EF4-FFF2-40B4-BE49-F238E27FC236}">
                <a16:creationId xmlns:a16="http://schemas.microsoft.com/office/drawing/2014/main" xmlns="" id="{523F4EDD-192A-4CA4-A266-002DD1CD8338}"/>
              </a:ext>
            </a:extLst>
          </p:cNvPr>
          <p:cNvSpPr/>
          <p:nvPr/>
        </p:nvSpPr>
        <p:spPr>
          <a:xfrm rot="2100000">
            <a:off x="11113671" y="2170349"/>
            <a:ext cx="198329" cy="9916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55" y="6071834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002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A04021E-3699-4690-A07C-3AB2AD636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Příprava na dalekou cestu: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8C7AD1F8-0BB6-43DE-A563-C75737919C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>
                <a:ea typeface="+mn-lt"/>
                <a:cs typeface="+mn-lt"/>
              </a:rPr>
              <a:t>Před </a:t>
            </a:r>
            <a:r>
              <a:rPr lang="cs-CZ" b="1" dirty="0">
                <a:ea typeface="+mn-lt"/>
                <a:cs typeface="+mn-lt"/>
              </a:rPr>
              <a:t>90 miliony</a:t>
            </a:r>
            <a:r>
              <a:rPr lang="cs-CZ" dirty="0">
                <a:ea typeface="+mn-lt"/>
                <a:cs typeface="+mn-lt"/>
              </a:rPr>
              <a:t> lety se </a:t>
            </a:r>
            <a:r>
              <a:rPr lang="cs-CZ" b="1" dirty="0">
                <a:ea typeface="+mn-lt"/>
                <a:cs typeface="+mn-lt"/>
              </a:rPr>
              <a:t>Africká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b="1" dirty="0">
                <a:ea typeface="+mn-lt"/>
                <a:cs typeface="+mn-lt"/>
              </a:rPr>
              <a:t>deska</a:t>
            </a:r>
            <a:r>
              <a:rPr lang="cs-CZ" dirty="0">
                <a:ea typeface="+mn-lt"/>
                <a:cs typeface="+mn-lt"/>
              </a:rPr>
              <a:t> nasouvala na Euroasijskou a </a:t>
            </a:r>
            <a:r>
              <a:rPr lang="cs-CZ" b="1" dirty="0">
                <a:ea typeface="+mn-lt"/>
                <a:cs typeface="+mn-lt"/>
              </a:rPr>
              <a:t>zvedala usazeniny</a:t>
            </a:r>
            <a:r>
              <a:rPr lang="cs-CZ" dirty="0">
                <a:ea typeface="+mn-lt"/>
                <a:cs typeface="+mn-lt"/>
              </a:rPr>
              <a:t> ze dna. </a:t>
            </a:r>
            <a:endParaRPr lang="cs-CZ" dirty="0"/>
          </a:p>
          <a:p>
            <a:pPr marL="0" indent="0">
              <a:buNone/>
            </a:pPr>
            <a:endParaRPr lang="cs-CZ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dirty="0">
                <a:ea typeface="+mn-lt"/>
                <a:cs typeface="+mn-lt"/>
              </a:rPr>
              <a:t>Tyto usazeniny za miliony let, kdy se ukládaly, zkameněly. Z usazeného písku vznikl </a:t>
            </a:r>
            <a:r>
              <a:rPr lang="cs-CZ" dirty="0">
                <a:highlight>
                  <a:srgbClr val="FFFF00"/>
                </a:highlight>
                <a:ea typeface="+mn-lt"/>
                <a:cs typeface="+mn-lt"/>
              </a:rPr>
              <a:t>--------</a:t>
            </a:r>
            <a:r>
              <a:rPr lang="cs-CZ" dirty="0">
                <a:ea typeface="+mn-lt"/>
                <a:cs typeface="+mn-lt"/>
              </a:rPr>
              <a:t>, v jílu </a:t>
            </a:r>
            <a:r>
              <a:rPr lang="cs-CZ" dirty="0">
                <a:highlight>
                  <a:srgbClr val="C0C0C0"/>
                </a:highlight>
                <a:ea typeface="+mn-lt"/>
                <a:cs typeface="+mn-lt"/>
              </a:rPr>
              <a:t>-------</a:t>
            </a:r>
            <a:r>
              <a:rPr lang="cs-CZ" dirty="0">
                <a:ea typeface="+mn-lt"/>
                <a:cs typeface="+mn-lt"/>
              </a:rPr>
              <a:t> a ze štěrku </a:t>
            </a:r>
            <a:r>
              <a:rPr lang="cs-CZ" dirty="0">
                <a:highlight>
                  <a:srgbClr val="00FFFF"/>
                </a:highlight>
                <a:ea typeface="+mn-lt"/>
                <a:cs typeface="+mn-lt"/>
              </a:rPr>
              <a:t>--------</a:t>
            </a:r>
            <a:r>
              <a:rPr lang="cs-CZ" dirty="0">
                <a:ea typeface="+mn-lt"/>
                <a:cs typeface="+mn-lt"/>
              </a:rPr>
              <a:t>. </a:t>
            </a:r>
            <a:endParaRPr lang="cs-CZ" dirty="0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xmlns="" id="{837FB4AC-26DE-4C26-9A17-67776CFC77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143997"/>
            <a:ext cx="4937760" cy="402820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cs-CZ" b="1">
                <a:solidFill>
                  <a:srgbClr val="C00000"/>
                </a:solidFill>
              </a:rPr>
              <a:t>UKAŽ AFRICKOU DESKU</a:t>
            </a:r>
          </a:p>
        </p:txBody>
      </p:sp>
      <p:pic>
        <p:nvPicPr>
          <p:cNvPr id="14" name="Obrázek 5">
            <a:extLst>
              <a:ext uri="{FF2B5EF4-FFF2-40B4-BE49-F238E27FC236}">
                <a16:creationId xmlns:a16="http://schemas.microsoft.com/office/drawing/2014/main" xmlns="" id="{E4EECA61-14D5-4C7C-B38E-0FB2950C1F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93"/>
          <a:stretch/>
        </p:blipFill>
        <p:spPr>
          <a:xfrm>
            <a:off x="1204504" y="2889970"/>
            <a:ext cx="4843399" cy="3131290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E1A0F3CA-2222-4AD4-BF4A-04C9611019DB}"/>
              </a:ext>
            </a:extLst>
          </p:cNvPr>
          <p:cNvSpPr/>
          <p:nvPr/>
        </p:nvSpPr>
        <p:spPr>
          <a:xfrm>
            <a:off x="6275538" y="2376811"/>
            <a:ext cx="5292246" cy="1634749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55" y="6071834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8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A04021E-3699-4690-A07C-3AB2AD636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Příprava na dalekou cestu: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8C7AD1F8-0BB6-43DE-A563-C75737919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2868" y="2478024"/>
            <a:ext cx="4937760" cy="3694176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cs-CZ" dirty="0">
                <a:ea typeface="+mn-lt"/>
                <a:cs typeface="+mn-lt"/>
              </a:rPr>
              <a:t>Před </a:t>
            </a:r>
            <a:r>
              <a:rPr lang="cs-CZ" b="1" dirty="0">
                <a:ea typeface="+mn-lt"/>
                <a:cs typeface="+mn-lt"/>
              </a:rPr>
              <a:t>90 miliony</a:t>
            </a:r>
            <a:r>
              <a:rPr lang="cs-CZ" dirty="0">
                <a:ea typeface="+mn-lt"/>
                <a:cs typeface="+mn-lt"/>
              </a:rPr>
              <a:t> lety se </a:t>
            </a:r>
            <a:r>
              <a:rPr lang="cs-CZ" b="1" dirty="0">
                <a:ea typeface="+mn-lt"/>
                <a:cs typeface="+mn-lt"/>
              </a:rPr>
              <a:t>Africká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b="1" dirty="0">
                <a:ea typeface="+mn-lt"/>
                <a:cs typeface="+mn-lt"/>
              </a:rPr>
              <a:t>deska</a:t>
            </a:r>
            <a:r>
              <a:rPr lang="cs-CZ" dirty="0">
                <a:ea typeface="+mn-lt"/>
                <a:cs typeface="+mn-lt"/>
              </a:rPr>
              <a:t> nasouvala na Euroasijskou a </a:t>
            </a:r>
            <a:r>
              <a:rPr lang="cs-CZ" b="1" dirty="0">
                <a:ea typeface="+mn-lt"/>
                <a:cs typeface="+mn-lt"/>
              </a:rPr>
              <a:t>zvedala usazeniny</a:t>
            </a:r>
            <a:r>
              <a:rPr lang="cs-CZ" dirty="0">
                <a:ea typeface="+mn-lt"/>
                <a:cs typeface="+mn-lt"/>
              </a:rPr>
              <a:t> ze dna. </a:t>
            </a:r>
            <a:endParaRPr lang="cs-CZ" dirty="0"/>
          </a:p>
          <a:p>
            <a:pPr marL="0" indent="0">
              <a:buNone/>
            </a:pPr>
            <a:endParaRPr lang="cs-CZ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dirty="0">
                <a:ea typeface="+mn-lt"/>
                <a:cs typeface="+mn-lt"/>
              </a:rPr>
              <a:t>Tyto usazeniny za miliony let, kdy se ukládaly, zkameněly. Z usazeného písku vznikl </a:t>
            </a:r>
            <a:r>
              <a:rPr lang="cs-CZ" dirty="0">
                <a:highlight>
                  <a:srgbClr val="FFFF00"/>
                </a:highlight>
                <a:ea typeface="+mn-lt"/>
                <a:cs typeface="+mn-lt"/>
              </a:rPr>
              <a:t>pískovec</a:t>
            </a:r>
            <a:r>
              <a:rPr lang="cs-CZ" dirty="0">
                <a:ea typeface="+mn-lt"/>
                <a:cs typeface="+mn-lt"/>
              </a:rPr>
              <a:t>, v jílu </a:t>
            </a:r>
            <a:r>
              <a:rPr lang="cs-CZ" dirty="0">
                <a:highlight>
                  <a:srgbClr val="C0C0C0"/>
                </a:highlight>
                <a:ea typeface="+mn-lt"/>
                <a:cs typeface="+mn-lt"/>
              </a:rPr>
              <a:t>jílovec </a:t>
            </a:r>
            <a:r>
              <a:rPr lang="cs-CZ" dirty="0">
                <a:ea typeface="+mn-lt"/>
                <a:cs typeface="+mn-lt"/>
              </a:rPr>
              <a:t>a ze štěrku </a:t>
            </a:r>
            <a:r>
              <a:rPr lang="cs-CZ" dirty="0">
                <a:highlight>
                  <a:srgbClr val="00FFFF"/>
                </a:highlight>
                <a:ea typeface="+mn-lt"/>
                <a:cs typeface="+mn-lt"/>
              </a:rPr>
              <a:t>slepenec</a:t>
            </a:r>
            <a:r>
              <a:rPr lang="cs-CZ" dirty="0">
                <a:ea typeface="+mn-lt"/>
                <a:cs typeface="+mn-lt"/>
              </a:rPr>
              <a:t>. </a:t>
            </a:r>
            <a:endParaRPr lang="cs-CZ" dirty="0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xmlns="" id="{837FB4AC-26DE-4C26-9A17-67776CFC77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143997"/>
            <a:ext cx="4937760" cy="4028203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cs-CZ" b="1">
                <a:solidFill>
                  <a:srgbClr val="C00000"/>
                </a:solidFill>
              </a:rPr>
              <a:t>UKAŽ AFRICKOU DESKU</a:t>
            </a:r>
          </a:p>
        </p:txBody>
      </p:sp>
      <p:pic>
        <p:nvPicPr>
          <p:cNvPr id="14" name="Obrázek 5">
            <a:extLst>
              <a:ext uri="{FF2B5EF4-FFF2-40B4-BE49-F238E27FC236}">
                <a16:creationId xmlns:a16="http://schemas.microsoft.com/office/drawing/2014/main" xmlns="" id="{E4EECA61-14D5-4C7C-B38E-0FB2950C1F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93"/>
          <a:stretch/>
        </p:blipFill>
        <p:spPr>
          <a:xfrm>
            <a:off x="1204504" y="2889970"/>
            <a:ext cx="4843399" cy="3131290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E1A0F3CA-2222-4AD4-BF4A-04C9611019DB}"/>
              </a:ext>
            </a:extLst>
          </p:cNvPr>
          <p:cNvSpPr/>
          <p:nvPr/>
        </p:nvSpPr>
        <p:spPr>
          <a:xfrm>
            <a:off x="2924825" y="4234838"/>
            <a:ext cx="1315234" cy="77244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55" y="6071834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519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2FC0C94-A0FF-4BDD-AA01-C1C6715B1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Cestování flyše na našem území </a:t>
            </a:r>
            <a:r>
              <a:rPr lang="cs-CZ" b="0" dirty="0"/>
              <a:t>(doplň)</a:t>
            </a:r>
            <a:r>
              <a:rPr lang="cs-CZ" dirty="0"/>
              <a:t>: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124C81EA-FABE-4240-B48D-DDF7FA44B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9799" y="2478024"/>
            <a:ext cx="5083897" cy="369417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b="1" dirty="0">
                <a:ea typeface="+mn-lt"/>
                <a:cs typeface="+mn-lt"/>
              </a:rPr>
              <a:t>souvrství</a:t>
            </a:r>
            <a:r>
              <a:rPr lang="cs-CZ" dirty="0">
                <a:ea typeface="+mn-lt"/>
                <a:cs typeface="+mn-lt"/>
              </a:rPr>
              <a:t> pískovce, jílovce    a slepence (= </a:t>
            </a:r>
            <a:r>
              <a:rPr lang="cs-CZ" b="1" dirty="0">
                <a:ea typeface="+mn-lt"/>
                <a:cs typeface="+mn-lt"/>
              </a:rPr>
              <a:t>F____ </a:t>
            </a:r>
            <a:r>
              <a:rPr lang="cs-CZ" dirty="0">
                <a:ea typeface="+mn-lt"/>
                <a:cs typeface="+mn-lt"/>
              </a:rPr>
              <a:t>) se v takzvaných příkrovech </a:t>
            </a:r>
            <a:r>
              <a:rPr lang="cs-CZ" b="1" dirty="0">
                <a:ea typeface="+mn-lt"/>
                <a:cs typeface="+mn-lt"/>
              </a:rPr>
              <a:t>nasouvala</a:t>
            </a:r>
            <a:r>
              <a:rPr lang="cs-CZ" dirty="0">
                <a:ea typeface="+mn-lt"/>
                <a:cs typeface="+mn-lt"/>
              </a:rPr>
              <a:t> na Euroasijskou desku a </a:t>
            </a:r>
            <a:r>
              <a:rPr lang="cs-CZ" b="1" dirty="0">
                <a:ea typeface="+mn-lt"/>
                <a:cs typeface="+mn-lt"/>
              </a:rPr>
              <a:t>vrásnila se</a:t>
            </a:r>
            <a:r>
              <a:rPr lang="cs-CZ" dirty="0">
                <a:ea typeface="+mn-lt"/>
                <a:cs typeface="+mn-lt"/>
              </a:rPr>
              <a:t> 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vznikala tak </a:t>
            </a:r>
            <a:r>
              <a:rPr lang="cs-CZ" b="1" dirty="0">
                <a:ea typeface="+mn-lt"/>
                <a:cs typeface="+mn-lt"/>
              </a:rPr>
              <a:t>vrásová pohoří</a:t>
            </a:r>
            <a:r>
              <a:rPr lang="cs-CZ" dirty="0">
                <a:ea typeface="+mn-lt"/>
                <a:cs typeface="+mn-lt"/>
              </a:rPr>
              <a:t>, mezi která patří i Beskydy jako součást </a:t>
            </a:r>
            <a:r>
              <a:rPr lang="cs-CZ" b="1" dirty="0">
                <a:ea typeface="+mn-lt"/>
                <a:cs typeface="+mn-lt"/>
              </a:rPr>
              <a:t>K ______</a:t>
            </a:r>
            <a:endParaRPr lang="cs-CZ" dirty="0"/>
          </a:p>
        </p:txBody>
      </p:sp>
      <p:pic>
        <p:nvPicPr>
          <p:cNvPr id="9" name="Obrázek 9" descr="Obsah obrázku obloha, hora, exteriér, příroda&#10;&#10;Popis se vygeneroval automaticky.">
            <a:extLst>
              <a:ext uri="{FF2B5EF4-FFF2-40B4-BE49-F238E27FC236}">
                <a16:creationId xmlns:a16="http://schemas.microsoft.com/office/drawing/2014/main" xmlns="" id="{DC781723-3100-4EE4-88FC-171C65B427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5403" y="2625490"/>
            <a:ext cx="5355295" cy="3044341"/>
          </a:xfrm>
        </p:spPr>
      </p:pic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55" y="6071834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34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2FC0C94-A0FF-4BDD-AA01-C1C6715B1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+mj-lt"/>
                <a:cs typeface="+mj-lt"/>
              </a:rPr>
              <a:t>Cestování flyše na našem území: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124C81EA-FABE-4240-B48D-DDF7FA44B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9799" y="2478024"/>
            <a:ext cx="5083897" cy="369417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b="1" dirty="0">
                <a:highlight>
                  <a:srgbClr val="FFFF00"/>
                </a:highlight>
                <a:ea typeface="+mn-lt"/>
                <a:cs typeface="+mn-lt"/>
              </a:rPr>
              <a:t>souvrství</a:t>
            </a:r>
            <a:r>
              <a:rPr lang="cs-CZ" dirty="0">
                <a:ea typeface="+mn-lt"/>
                <a:cs typeface="+mn-lt"/>
              </a:rPr>
              <a:t> pískovce, jílovce   a slepence (= </a:t>
            </a:r>
            <a:r>
              <a:rPr lang="cs-CZ" b="1" dirty="0">
                <a:highlight>
                  <a:srgbClr val="FFFF00"/>
                </a:highlight>
                <a:ea typeface="+mn-lt"/>
                <a:cs typeface="+mn-lt"/>
              </a:rPr>
              <a:t>FLYŠ</a:t>
            </a:r>
            <a:r>
              <a:rPr lang="cs-CZ" dirty="0">
                <a:ea typeface="+mn-lt"/>
                <a:cs typeface="+mn-lt"/>
              </a:rPr>
              <a:t>) se v takzvaných příkrovech </a:t>
            </a:r>
            <a:r>
              <a:rPr lang="cs-CZ" b="1" dirty="0">
                <a:ea typeface="+mn-lt"/>
                <a:cs typeface="+mn-lt"/>
              </a:rPr>
              <a:t>nasouvala</a:t>
            </a:r>
            <a:r>
              <a:rPr lang="cs-CZ" dirty="0">
                <a:ea typeface="+mn-lt"/>
                <a:cs typeface="+mn-lt"/>
              </a:rPr>
              <a:t> na Euroasijskou desku a </a:t>
            </a:r>
            <a:r>
              <a:rPr lang="cs-CZ" b="1" dirty="0">
                <a:highlight>
                  <a:srgbClr val="FFFF00"/>
                </a:highlight>
                <a:ea typeface="+mn-lt"/>
                <a:cs typeface="+mn-lt"/>
              </a:rPr>
              <a:t>vrásnila se</a:t>
            </a:r>
            <a:r>
              <a:rPr lang="cs-CZ" dirty="0">
                <a:highlight>
                  <a:srgbClr val="FFFF00"/>
                </a:highlight>
                <a:ea typeface="+mn-lt"/>
                <a:cs typeface="+mn-lt"/>
              </a:rPr>
              <a:t> </a:t>
            </a:r>
            <a:endParaRPr lang="cs-CZ" dirty="0">
              <a:highlight>
                <a:srgbClr val="FFFF00"/>
              </a:highlight>
            </a:endParaRPr>
          </a:p>
          <a:p>
            <a:r>
              <a:rPr lang="cs-CZ" dirty="0">
                <a:ea typeface="+mn-lt"/>
                <a:cs typeface="+mn-lt"/>
              </a:rPr>
              <a:t>vznikala tak </a:t>
            </a:r>
            <a:r>
              <a:rPr lang="cs-CZ" b="1" dirty="0">
                <a:ea typeface="+mn-lt"/>
                <a:cs typeface="+mn-lt"/>
              </a:rPr>
              <a:t>vrásová pohoří</a:t>
            </a:r>
            <a:r>
              <a:rPr lang="cs-CZ" dirty="0">
                <a:ea typeface="+mn-lt"/>
                <a:cs typeface="+mn-lt"/>
              </a:rPr>
              <a:t>, mezi která patří i Beskydy jako součást </a:t>
            </a:r>
            <a:r>
              <a:rPr lang="cs-CZ" b="1" dirty="0">
                <a:highlight>
                  <a:srgbClr val="FFFF00"/>
                </a:highlight>
                <a:ea typeface="+mn-lt"/>
                <a:cs typeface="+mn-lt"/>
              </a:rPr>
              <a:t>KARPAT</a:t>
            </a:r>
            <a:endParaRPr lang="cs-CZ" dirty="0">
              <a:highlight>
                <a:srgbClr val="FFFF00"/>
              </a:highlight>
            </a:endParaRPr>
          </a:p>
        </p:txBody>
      </p:sp>
      <p:pic>
        <p:nvPicPr>
          <p:cNvPr id="9" name="Obrázek 9" descr="Obsah obrázku obloha, hora, exteriér, příroda&#10;&#10;Popis se vygeneroval automaticky.">
            <a:extLst>
              <a:ext uri="{FF2B5EF4-FFF2-40B4-BE49-F238E27FC236}">
                <a16:creationId xmlns:a16="http://schemas.microsoft.com/office/drawing/2014/main" xmlns="" id="{DC781723-3100-4EE4-88FC-171C65B427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5403" y="2625490"/>
            <a:ext cx="5355295" cy="3044341"/>
          </a:xfrm>
        </p:spPr>
      </p:pic>
    </p:spTree>
    <p:extLst>
      <p:ext uri="{BB962C8B-B14F-4D97-AF65-F5344CB8AC3E}">
        <p14:creationId xmlns:p14="http://schemas.microsoft.com/office/powerpoint/2010/main" val="235807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0962FB5-63A1-4411-AB68-87FEC4C3E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VÁPENEC </a:t>
            </a:r>
            <a:endParaRPr lang="cs-CZ" b="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949752C-11DB-40DF-BF34-7506BACD91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3072866" cy="36941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cs-CZ" sz="1600" b="1" dirty="0"/>
          </a:p>
          <a:p>
            <a:pPr marL="0" indent="0">
              <a:buNone/>
            </a:pPr>
            <a:endParaRPr lang="cs-CZ" sz="1600" b="1" dirty="0"/>
          </a:p>
          <a:p>
            <a:pPr marL="0" indent="0">
              <a:buNone/>
            </a:pPr>
            <a:endParaRPr lang="cs-CZ" sz="1600" b="1" dirty="0"/>
          </a:p>
          <a:p>
            <a:pPr marL="0" indent="0">
              <a:buNone/>
            </a:pPr>
            <a:endParaRPr lang="cs-CZ" sz="1600" b="1" dirty="0"/>
          </a:p>
          <a:p>
            <a:pPr marL="0" indent="0">
              <a:buNone/>
            </a:pPr>
            <a:endParaRPr lang="cs-CZ" sz="1600" b="1" dirty="0"/>
          </a:p>
          <a:p>
            <a:pPr marL="0" indent="0">
              <a:buNone/>
            </a:pPr>
            <a:endParaRPr lang="cs-CZ" sz="1600" b="1" dirty="0"/>
          </a:p>
          <a:p>
            <a:pPr marL="0" indent="0">
              <a:buNone/>
            </a:pPr>
            <a:endParaRPr lang="cs-CZ" sz="1600" b="1" dirty="0"/>
          </a:p>
          <a:p>
            <a:pPr marL="0" indent="0">
              <a:buNone/>
            </a:pPr>
            <a:endParaRPr lang="cs-CZ" sz="1600" b="1" dirty="0"/>
          </a:p>
          <a:p>
            <a:pPr marL="0" indent="0">
              <a:buNone/>
            </a:pPr>
            <a:r>
              <a:rPr lang="cs-CZ" sz="1600" b="1" dirty="0"/>
              <a:t>vápenné pece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6933B9DE-7438-4222-A16C-1D2576A00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9025" y="2115133"/>
            <a:ext cx="6425648" cy="38820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>
                <a:ea typeface="+mn-lt"/>
                <a:cs typeface="+mn-lt"/>
              </a:rPr>
              <a:t> </a:t>
            </a:r>
            <a:r>
              <a:rPr lang="cs-CZ" dirty="0">
                <a:ea typeface="+mn-lt"/>
                <a:cs typeface="+mn-lt"/>
              </a:rPr>
              <a:t>tato hornina se pálí ve </a:t>
            </a:r>
            <a:r>
              <a:rPr lang="cs-CZ" b="1" dirty="0">
                <a:ea typeface="+mn-lt"/>
                <a:cs typeface="+mn-lt"/>
              </a:rPr>
              <a:t>vápenných pecích</a:t>
            </a:r>
            <a:r>
              <a:rPr lang="cs-CZ" dirty="0">
                <a:ea typeface="+mn-lt"/>
                <a:cs typeface="+mn-lt"/>
              </a:rPr>
              <a:t> a vzniká tak </a:t>
            </a:r>
            <a:r>
              <a:rPr lang="cs-CZ" b="1" dirty="0">
                <a:ea typeface="+mn-lt"/>
                <a:cs typeface="+mn-lt"/>
              </a:rPr>
              <a:t>vápno a cement</a:t>
            </a:r>
            <a:r>
              <a:rPr lang="cs-CZ" dirty="0">
                <a:ea typeface="+mn-lt"/>
                <a:cs typeface="+mn-lt"/>
              </a:rPr>
              <a:t>, které se používá jako stavební pojivo do malty a omítek</a:t>
            </a:r>
            <a:endParaRPr lang="cs-CZ" dirty="0"/>
          </a:p>
          <a:p>
            <a:r>
              <a:rPr lang="cs-CZ" dirty="0"/>
              <a:t>na území Beskyd se vápenec </a:t>
            </a:r>
            <a:r>
              <a:rPr lang="cs-CZ" b="1" dirty="0"/>
              <a:t>netěží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5" descr="Obsah obrázku strom, exteriér, budova, les&#10;&#10;Popis se vygeneroval automaticky.">
            <a:extLst>
              <a:ext uri="{FF2B5EF4-FFF2-40B4-BE49-F238E27FC236}">
                <a16:creationId xmlns:a16="http://schemas.microsoft.com/office/drawing/2014/main" xmlns="" id="{4EEB9012-0E82-4334-BE8C-7608E5F3E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294" y="1847590"/>
            <a:ext cx="3168040" cy="3809999"/>
          </a:xfrm>
          <a:prstGeom prst="rect">
            <a:avLst/>
          </a:prstGeom>
        </p:spPr>
      </p:pic>
      <p:pic>
        <p:nvPicPr>
          <p:cNvPr id="6" name="Obráze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55" y="6071834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968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xmlns="" id="{2D6FBB9D-1CAA-4D05-AB33-BABDFE17B8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1">
            <a:extLst>
              <a:ext uri="{FF2B5EF4-FFF2-40B4-BE49-F238E27FC236}">
                <a16:creationId xmlns:a16="http://schemas.microsoft.com/office/drawing/2014/main" xmlns="" id="{04727B71-B4B6-4823-80A1-68C40B475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xmlns="" id="{79A6DB05-9FB5-4B07-8675-74C23D4FD8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Rectangle 15">
            <a:extLst>
              <a:ext uri="{FF2B5EF4-FFF2-40B4-BE49-F238E27FC236}">
                <a16:creationId xmlns:a16="http://schemas.microsoft.com/office/drawing/2014/main" xmlns="" id="{E45CA849-654C-4173-AD99-B3A2528275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94EA95B-34EC-4595-8EF8-CFFEC0901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Vrcholky Beskyd výrazně měnila </a:t>
            </a:r>
            <a:r>
              <a:rPr lang="en-US" sz="3600" b="0"/>
              <a:t>(obrázek napoví)</a:t>
            </a:r>
            <a:endParaRPr lang="en-US" sz="3600"/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xmlns="" id="{3E23A947-2D45-4208-AE2B-64948C87A3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5" descr="Obsah obrázku exteriér, strom, tráva, příroda&#10;&#10;Popis se vygeneroval automaticky.">
            <a:extLst>
              <a:ext uri="{FF2B5EF4-FFF2-40B4-BE49-F238E27FC236}">
                <a16:creationId xmlns:a16="http://schemas.microsoft.com/office/drawing/2014/main" xmlns="" id="{E87F2A4A-BD52-4626-846A-2BB250B1C1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2853" r="3716" b="-2"/>
          <a:stretch/>
        </p:blipFill>
        <p:spPr>
          <a:xfrm>
            <a:off x="899494" y="1763675"/>
            <a:ext cx="5932453" cy="3998642"/>
          </a:xfrm>
          <a:prstGeom prst="rect">
            <a:avLst/>
          </a:prstGeom>
        </p:spPr>
      </p:pic>
      <p:sp useBgFill="1">
        <p:nvSpPr>
          <p:cNvPr id="26" name="Rectangle 19">
            <a:extLst>
              <a:ext uri="{FF2B5EF4-FFF2-40B4-BE49-F238E27FC236}">
                <a16:creationId xmlns:a16="http://schemas.microsoft.com/office/drawing/2014/main" xmlns="" id="{E5BBB0F9-6A59-4D02-A9C7-A2D6516684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861D84DD-E74F-4DE6-A0A3-39A914B94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35000" y="1718113"/>
            <a:ext cx="4258849" cy="3990666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indent="0">
              <a:buNone/>
            </a:pPr>
            <a:r>
              <a:rPr lang="en-US" dirty="0" err="1"/>
              <a:t>Nadmořská</a:t>
            </a:r>
            <a:r>
              <a:rPr lang="en-US" dirty="0"/>
              <a:t> </a:t>
            </a:r>
            <a:r>
              <a:rPr lang="en-US" dirty="0" err="1"/>
              <a:t>výška</a:t>
            </a:r>
            <a:r>
              <a:rPr lang="en-US" dirty="0"/>
              <a:t> </a:t>
            </a:r>
            <a:r>
              <a:rPr lang="en-US" dirty="0" err="1"/>
              <a:t>Beskyd</a:t>
            </a:r>
            <a:r>
              <a:rPr lang="en-US" dirty="0"/>
              <a:t> </a:t>
            </a:r>
            <a:r>
              <a:rPr lang="en-US" dirty="0" err="1"/>
              <a:t>byla</a:t>
            </a:r>
            <a:r>
              <a:rPr lang="en-US" dirty="0"/>
              <a:t> </a:t>
            </a:r>
            <a:r>
              <a:rPr lang="en-US" dirty="0" err="1"/>
              <a:t>původně</a:t>
            </a:r>
            <a:r>
              <a:rPr lang="en-US" dirty="0"/>
              <a:t> </a:t>
            </a:r>
            <a:endParaRPr lang="en-US" sz="1700" dirty="0"/>
          </a:p>
          <a:p>
            <a:pPr marL="0" indent="0">
              <a:buNone/>
            </a:pPr>
            <a:r>
              <a:rPr lang="en-US" dirty="0"/>
              <a:t>3 000–4 000 m n. m. _____________ působila </a:t>
            </a:r>
            <a:endParaRPr lang="en-US" sz="1700" dirty="0"/>
          </a:p>
          <a:p>
            <a:pPr marL="0" indent="0">
              <a:buNone/>
            </a:pP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pískovce</a:t>
            </a:r>
            <a:r>
              <a:rPr lang="en-US" dirty="0"/>
              <a:t>, </a:t>
            </a:r>
            <a:r>
              <a:rPr lang="en-US" dirty="0" err="1"/>
              <a:t>jílovce</a:t>
            </a:r>
            <a:r>
              <a:rPr lang="en-US" dirty="0"/>
              <a:t> </a:t>
            </a:r>
            <a:r>
              <a:rPr lang="cs-CZ" dirty="0"/>
              <a:t>        </a:t>
            </a:r>
            <a:r>
              <a:rPr lang="en-US" dirty="0"/>
              <a:t>a </a:t>
            </a:r>
            <a:r>
              <a:rPr lang="en-US" dirty="0" err="1"/>
              <a:t>slepence</a:t>
            </a:r>
            <a:r>
              <a:rPr lang="en-US" dirty="0"/>
              <a:t> a ty se </a:t>
            </a:r>
            <a:r>
              <a:rPr lang="en-US" dirty="0" err="1"/>
              <a:t>rozpadaly</a:t>
            </a:r>
            <a:r>
              <a:rPr lang="en-US" dirty="0"/>
              <a:t>.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části</a:t>
            </a:r>
            <a:r>
              <a:rPr lang="en-US" dirty="0"/>
              <a:t> </a:t>
            </a:r>
            <a:r>
              <a:rPr lang="en-US" dirty="0" err="1"/>
              <a:t>byly</a:t>
            </a:r>
            <a:r>
              <a:rPr lang="en-US" dirty="0"/>
              <a:t> </a:t>
            </a:r>
            <a:r>
              <a:rPr lang="en-US" dirty="0" err="1"/>
              <a:t>odnášeny</a:t>
            </a:r>
            <a:r>
              <a:rPr lang="en-US" dirty="0"/>
              <a:t> do </a:t>
            </a:r>
            <a:r>
              <a:rPr lang="en-US" dirty="0" err="1"/>
              <a:t>údolí</a:t>
            </a:r>
            <a:r>
              <a:rPr lang="en-US" dirty="0"/>
              <a:t>. </a:t>
            </a:r>
            <a:endParaRPr lang="en-US" sz="1700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ACD84D0D-4DB9-4B9F-8BF1-EC4AC162D04C}"/>
              </a:ext>
            </a:extLst>
          </p:cNvPr>
          <p:cNvSpPr/>
          <p:nvPr/>
        </p:nvSpPr>
        <p:spPr>
          <a:xfrm>
            <a:off x="7204551" y="3316264"/>
            <a:ext cx="2348631" cy="44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961" y="6134218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075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xmlns="" id="{2D6FBB9D-1CAA-4D05-AB33-BABDFE17B8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1">
            <a:extLst>
              <a:ext uri="{FF2B5EF4-FFF2-40B4-BE49-F238E27FC236}">
                <a16:creationId xmlns:a16="http://schemas.microsoft.com/office/drawing/2014/main" xmlns="" id="{04727B71-B4B6-4823-80A1-68C40B475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xmlns="" id="{79A6DB05-9FB5-4B07-8675-74C23D4FD8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Rectangle 15">
            <a:extLst>
              <a:ext uri="{FF2B5EF4-FFF2-40B4-BE49-F238E27FC236}">
                <a16:creationId xmlns:a16="http://schemas.microsoft.com/office/drawing/2014/main" xmlns="" id="{E45CA849-654C-4173-AD99-B3A2528275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94EA95B-34EC-4595-8EF8-CFFEC0901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Vrcholky Beskyd výrazně měnila </a:t>
            </a:r>
            <a:r>
              <a:rPr lang="en-US" sz="3600" b="0"/>
              <a:t>(obrázek napoví)</a:t>
            </a:r>
            <a:endParaRPr lang="en-US" sz="3600"/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xmlns="" id="{3E23A947-2D45-4208-AE2B-64948C87A3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5" descr="Obsah obrázku exteriér, strom, tráva, příroda&#10;&#10;Popis se vygeneroval automaticky.">
            <a:extLst>
              <a:ext uri="{FF2B5EF4-FFF2-40B4-BE49-F238E27FC236}">
                <a16:creationId xmlns:a16="http://schemas.microsoft.com/office/drawing/2014/main" xmlns="" id="{E87F2A4A-BD52-4626-846A-2BB250B1C1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2853" r="3716" b="-2"/>
          <a:stretch/>
        </p:blipFill>
        <p:spPr>
          <a:xfrm>
            <a:off x="899494" y="1763675"/>
            <a:ext cx="5932453" cy="3998642"/>
          </a:xfrm>
          <a:prstGeom prst="rect">
            <a:avLst/>
          </a:prstGeom>
        </p:spPr>
      </p:pic>
      <p:sp useBgFill="1">
        <p:nvSpPr>
          <p:cNvPr id="26" name="Rectangle 19">
            <a:extLst>
              <a:ext uri="{FF2B5EF4-FFF2-40B4-BE49-F238E27FC236}">
                <a16:creationId xmlns:a16="http://schemas.microsoft.com/office/drawing/2014/main" xmlns="" id="{E5BBB0F9-6A59-4D02-A9C7-A2D6516684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861D84DD-E74F-4DE6-A0A3-39A914B94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35000" y="1718113"/>
            <a:ext cx="4258849" cy="3990666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indent="0">
              <a:buNone/>
            </a:pPr>
            <a:r>
              <a:rPr lang="en-US" dirty="0" err="1"/>
              <a:t>Nadmořská</a:t>
            </a:r>
            <a:r>
              <a:rPr lang="en-US" dirty="0"/>
              <a:t> </a:t>
            </a:r>
            <a:r>
              <a:rPr lang="en-US" dirty="0" err="1"/>
              <a:t>výška</a:t>
            </a:r>
            <a:r>
              <a:rPr lang="en-US" dirty="0"/>
              <a:t> </a:t>
            </a:r>
            <a:r>
              <a:rPr lang="en-US" dirty="0" err="1"/>
              <a:t>Beskyd</a:t>
            </a:r>
            <a:r>
              <a:rPr lang="en-US" dirty="0"/>
              <a:t> </a:t>
            </a:r>
            <a:r>
              <a:rPr lang="en-US" dirty="0" err="1"/>
              <a:t>byla</a:t>
            </a:r>
            <a:r>
              <a:rPr lang="en-US" dirty="0"/>
              <a:t> </a:t>
            </a:r>
            <a:r>
              <a:rPr lang="en-US" dirty="0" err="1"/>
              <a:t>původně</a:t>
            </a:r>
            <a:r>
              <a:rPr lang="en-US" dirty="0"/>
              <a:t> </a:t>
            </a:r>
            <a:endParaRPr lang="en-US" sz="1700" dirty="0"/>
          </a:p>
          <a:p>
            <a:pPr marL="0" indent="0">
              <a:buNone/>
            </a:pPr>
            <a:r>
              <a:rPr lang="en-US" dirty="0"/>
              <a:t>3 000–4 000 m n. m. _____________ působila </a:t>
            </a:r>
            <a:endParaRPr lang="en-US" sz="1700" dirty="0"/>
          </a:p>
          <a:p>
            <a:pPr marL="0" indent="0">
              <a:buNone/>
            </a:pP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pískovce</a:t>
            </a:r>
            <a:r>
              <a:rPr lang="en-US" dirty="0"/>
              <a:t>, </a:t>
            </a:r>
            <a:r>
              <a:rPr lang="en-US" dirty="0" err="1"/>
              <a:t>jílovce</a:t>
            </a:r>
            <a:r>
              <a:rPr lang="en-US" dirty="0"/>
              <a:t> </a:t>
            </a:r>
            <a:r>
              <a:rPr lang="cs-CZ" dirty="0"/>
              <a:t>        </a:t>
            </a:r>
            <a:r>
              <a:rPr lang="en-US" dirty="0"/>
              <a:t>a </a:t>
            </a:r>
            <a:r>
              <a:rPr lang="en-US" dirty="0" err="1"/>
              <a:t>slepence</a:t>
            </a:r>
            <a:r>
              <a:rPr lang="en-US" dirty="0"/>
              <a:t> a ty se </a:t>
            </a:r>
            <a:r>
              <a:rPr lang="en-US" dirty="0" err="1"/>
              <a:t>rozpadaly</a:t>
            </a:r>
            <a:r>
              <a:rPr lang="en-US" dirty="0"/>
              <a:t>.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části</a:t>
            </a:r>
            <a:r>
              <a:rPr lang="en-US" dirty="0"/>
              <a:t> </a:t>
            </a:r>
            <a:r>
              <a:rPr lang="en-US" dirty="0" err="1"/>
              <a:t>byly</a:t>
            </a:r>
            <a:r>
              <a:rPr lang="en-US" dirty="0"/>
              <a:t> </a:t>
            </a:r>
            <a:r>
              <a:rPr lang="en-US" dirty="0" err="1"/>
              <a:t>odnášeny</a:t>
            </a:r>
            <a:r>
              <a:rPr lang="en-US" dirty="0"/>
              <a:t> do </a:t>
            </a:r>
            <a:r>
              <a:rPr lang="en-US" dirty="0" err="1"/>
              <a:t>údolí</a:t>
            </a:r>
            <a:r>
              <a:rPr lang="en-US" dirty="0"/>
              <a:t>. </a:t>
            </a:r>
            <a:endParaRPr lang="en-US" sz="1700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ACD84D0D-4DB9-4B9F-8BF1-EC4AC162D04C}"/>
              </a:ext>
            </a:extLst>
          </p:cNvPr>
          <p:cNvSpPr/>
          <p:nvPr/>
        </p:nvSpPr>
        <p:spPr>
          <a:xfrm>
            <a:off x="7204551" y="3316264"/>
            <a:ext cx="2348631" cy="44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cs-CZ" sz="2400" b="1">
                <a:solidFill>
                  <a:schemeClr val="bg1"/>
                </a:solidFill>
              </a:rPr>
              <a:t>VODA</a:t>
            </a:r>
          </a:p>
        </p:txBody>
      </p:sp>
      <p:sp>
        <p:nvSpPr>
          <p:cNvPr id="27" name="Šipka: doprava 26">
            <a:extLst>
              <a:ext uri="{FF2B5EF4-FFF2-40B4-BE49-F238E27FC236}">
                <a16:creationId xmlns:a16="http://schemas.microsoft.com/office/drawing/2014/main" xmlns="" id="{C272A032-CECD-4153-A1F0-D5A75531E325}"/>
              </a:ext>
            </a:extLst>
          </p:cNvPr>
          <p:cNvSpPr/>
          <p:nvPr/>
        </p:nvSpPr>
        <p:spPr>
          <a:xfrm rot="-960000">
            <a:off x="4768466" y="3809725"/>
            <a:ext cx="2379944" cy="2192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55" y="6071834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0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38F2545-B1FF-4A9A-96C0-262970270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419658"/>
          </a:xfrm>
        </p:spPr>
        <p:txBody>
          <a:bodyPr>
            <a:normAutofit fontScale="90000"/>
          </a:bodyPr>
          <a:lstStyle/>
          <a:p>
            <a:r>
              <a:rPr lang="cs-CZ" dirty="0"/>
              <a:t>Beskydy dnes </a:t>
            </a:r>
            <a:r>
              <a:rPr lang="cs-CZ" b="0" dirty="0"/>
              <a:t>(doplň přibližnou nadmořskou výšku Beskyd, nejvyšší beskydský vrchol u nás   a jeho nadmořskou výšku):</a:t>
            </a:r>
            <a:endParaRPr lang="cs-CZ" dirty="0"/>
          </a:p>
        </p:txBody>
      </p:sp>
      <p:pic>
        <p:nvPicPr>
          <p:cNvPr id="5" name="Obrázek 5" descr="Obsah obrázku exteriér, tráva, obloha, strom&#10;&#10;Popis se vygeneroval automaticky.">
            <a:extLst>
              <a:ext uri="{FF2B5EF4-FFF2-40B4-BE49-F238E27FC236}">
                <a16:creationId xmlns:a16="http://schemas.microsoft.com/office/drawing/2014/main" xmlns="" id="{01D8E49E-3BF8-482C-9AAE-C2416F8ADB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15568" y="2482696"/>
            <a:ext cx="5230033" cy="295414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78BA2B47-27FB-45D0-B0FC-64B072480A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8210" y="2267472"/>
            <a:ext cx="5146527" cy="34936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>
                <a:ea typeface="+mn-lt"/>
                <a:cs typeface="+mn-lt"/>
              </a:rPr>
              <a:t>Dnes dosahují Beskydy na našem území výšek </a:t>
            </a:r>
            <a:r>
              <a:rPr lang="cs-CZ" dirty="0">
                <a:ea typeface="+mn-lt"/>
                <a:cs typeface="+mn-lt"/>
              </a:rPr>
              <a:t>něco </a:t>
            </a:r>
            <a:r>
              <a:rPr lang="cs-CZ" b="1" dirty="0">
                <a:ea typeface="+mn-lt"/>
                <a:cs typeface="+mn-lt"/>
              </a:rPr>
              <a:t>málo přes           </a:t>
            </a:r>
            <a:r>
              <a:rPr lang="cs-CZ" dirty="0">
                <a:ea typeface="+mn-lt"/>
                <a:cs typeface="+mn-lt"/>
              </a:rPr>
              <a:t>   metrů. Nejvyšší Beskydský vrchol     u nás je </a:t>
            </a:r>
            <a:r>
              <a:rPr lang="cs-CZ" b="1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____ hora</a:t>
            </a:r>
            <a:r>
              <a:rPr lang="cs-CZ" dirty="0">
                <a:ea typeface="+mn-lt"/>
                <a:cs typeface="+mn-lt"/>
              </a:rPr>
              <a:t>, </a:t>
            </a:r>
            <a:r>
              <a:rPr lang="cs-CZ" dirty="0" smtClean="0">
                <a:ea typeface="+mn-lt"/>
                <a:cs typeface="+mn-lt"/>
              </a:rPr>
              <a:t>která </a:t>
            </a:r>
            <a:r>
              <a:rPr lang="cs-CZ" dirty="0">
                <a:ea typeface="+mn-lt"/>
                <a:cs typeface="+mn-lt"/>
              </a:rPr>
              <a:t>má výšku </a:t>
            </a:r>
            <a:r>
              <a:rPr lang="cs-CZ" b="1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_____ m n. m. </a:t>
            </a:r>
            <a:r>
              <a:rPr lang="cs-CZ" dirty="0">
                <a:ea typeface="+mn-lt"/>
                <a:cs typeface="+mn-lt"/>
              </a:rPr>
              <a:t> </a:t>
            </a:r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AAAECA7A-E28F-44CE-A91F-49E8CAE6B996}"/>
              </a:ext>
            </a:extLst>
          </p:cNvPr>
          <p:cNvSpPr/>
          <p:nvPr/>
        </p:nvSpPr>
        <p:spPr>
          <a:xfrm>
            <a:off x="8805998" y="3225452"/>
            <a:ext cx="1002082" cy="407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55" y="6071834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244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38F2545-B1FF-4A9A-96C0-26297027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+mj-lt"/>
                <a:cs typeface="+mj-lt"/>
              </a:rPr>
              <a:t>Beskydy dnes:</a:t>
            </a:r>
            <a:endParaRPr lang="cs-CZ" dirty="0"/>
          </a:p>
        </p:txBody>
      </p:sp>
      <p:pic>
        <p:nvPicPr>
          <p:cNvPr id="5" name="Obrázek 5" descr="Obsah obrázku exteriér, tráva, obloha, strom&#10;&#10;Popis se vygeneroval automaticky.">
            <a:extLst>
              <a:ext uri="{FF2B5EF4-FFF2-40B4-BE49-F238E27FC236}">
                <a16:creationId xmlns:a16="http://schemas.microsoft.com/office/drawing/2014/main" xmlns="" id="{01D8E49E-3BF8-482C-9AAE-C2416F8ADB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15568" y="2211986"/>
            <a:ext cx="5230033" cy="295414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78BA2B47-27FB-45D0-B0FC-64B072480A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8210" y="2137130"/>
            <a:ext cx="5146527" cy="40350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>
                <a:ea typeface="+mn-lt"/>
                <a:cs typeface="+mn-lt"/>
              </a:rPr>
              <a:t>Dnes dosahují Beskydy na našem území výšek </a:t>
            </a:r>
            <a:r>
              <a:rPr lang="cs-CZ" dirty="0">
                <a:ea typeface="+mn-lt"/>
                <a:cs typeface="+mn-lt"/>
              </a:rPr>
              <a:t>něco </a:t>
            </a:r>
            <a:r>
              <a:rPr lang="cs-CZ" b="1" dirty="0">
                <a:ea typeface="+mn-lt"/>
                <a:cs typeface="+mn-lt"/>
              </a:rPr>
              <a:t>málo přes       </a:t>
            </a:r>
            <a:r>
              <a:rPr lang="cs-CZ" dirty="0">
                <a:ea typeface="+mn-lt"/>
                <a:cs typeface="+mn-lt"/>
              </a:rPr>
              <a:t>       metrů. Nejvyšší Beskydský vrchol     u nás je </a:t>
            </a:r>
            <a:r>
              <a:rPr lang="cs-CZ" b="1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Lysá hora</a:t>
            </a:r>
            <a:r>
              <a:rPr lang="cs-CZ" dirty="0">
                <a:ea typeface="+mn-lt"/>
                <a:cs typeface="+mn-lt"/>
              </a:rPr>
              <a:t>, </a:t>
            </a:r>
            <a:r>
              <a:rPr lang="cs-CZ" dirty="0" smtClean="0">
                <a:ea typeface="+mn-lt"/>
                <a:cs typeface="+mn-lt"/>
              </a:rPr>
              <a:t>která má </a:t>
            </a:r>
            <a:r>
              <a:rPr lang="cs-CZ" dirty="0">
                <a:ea typeface="+mn-lt"/>
                <a:cs typeface="+mn-lt"/>
              </a:rPr>
              <a:t>výšku </a:t>
            </a:r>
            <a:r>
              <a:rPr lang="cs-CZ" b="1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1 306 m n. m. </a:t>
            </a:r>
            <a:r>
              <a:rPr lang="cs-CZ" dirty="0">
                <a:ea typeface="+mn-lt"/>
                <a:cs typeface="+mn-lt"/>
              </a:rPr>
              <a:t> </a:t>
            </a:r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r>
              <a:rPr lang="cs-CZ" sz="1400" dirty="0"/>
              <a:t>                                                                      Pracovní list 4.2.2</a:t>
            </a:r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AAAECA7A-E28F-44CE-A91F-49E8CAE6B996}"/>
              </a:ext>
            </a:extLst>
          </p:cNvPr>
          <p:cNvSpPr/>
          <p:nvPr/>
        </p:nvSpPr>
        <p:spPr>
          <a:xfrm>
            <a:off x="8675340" y="3107301"/>
            <a:ext cx="1072266" cy="467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cs-CZ" sz="2000" b="1" dirty="0"/>
              <a:t>1 000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xmlns="" id="{191EADB2-A86E-4C05-9CBE-AED61C85C6E6}"/>
                  </a:ext>
                </a:extLst>
              </p14:cNvPr>
              <p14:cNvContentPartPr/>
              <p14:nvPr/>
            </p14:nvContentPartPr>
            <p14:xfrm>
              <a:off x="2072013" y="2749760"/>
              <a:ext cx="190500" cy="352425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191EADB2-A86E-4C05-9CBE-AED61C85C6E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53905" y="2731797"/>
                <a:ext cx="226355" cy="3879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xmlns="" id="{51521E6A-ED5C-457C-9A79-B9808953EE5C}"/>
                  </a:ext>
                </a:extLst>
              </p14:cNvPr>
              <p14:cNvContentPartPr/>
              <p14:nvPr/>
            </p14:nvContentPartPr>
            <p14:xfrm>
              <a:off x="2415965" y="2758335"/>
              <a:ext cx="142875" cy="352425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51521E6A-ED5C-457C-9A79-B9808953EE5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98890" y="2740187"/>
                <a:ext cx="177374" cy="3883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xmlns="" id="{AA1E856D-3FD8-40BD-9AD2-E0304C8F06B4}"/>
                  </a:ext>
                </a:extLst>
              </p14:cNvPr>
              <p14:cNvContentPartPr/>
              <p14:nvPr/>
            </p14:nvContentPartPr>
            <p14:xfrm>
              <a:off x="2687350" y="2747896"/>
              <a:ext cx="180975" cy="352425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AA1E856D-3FD8-40BD-9AD2-E0304C8F06B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69579" y="2729970"/>
                <a:ext cx="216880" cy="3879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xmlns="" id="{AAB01994-5E10-4FC1-BFD6-9F116CEF5435}"/>
                  </a:ext>
                </a:extLst>
              </p14:cNvPr>
              <p14:cNvContentPartPr/>
              <p14:nvPr/>
            </p14:nvContentPartPr>
            <p14:xfrm>
              <a:off x="2979450" y="2774871"/>
              <a:ext cx="133350" cy="333374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AAB01994-5E10-4FC1-BFD6-9F116CEF543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61950" y="2757381"/>
                <a:ext cx="168000" cy="3687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xmlns="" id="{2B914D8C-04B6-4D68-95E1-2C2F61E80E8A}"/>
                  </a:ext>
                </a:extLst>
              </p14:cNvPr>
              <p14:cNvContentPartPr/>
              <p14:nvPr/>
            </p14:nvContentPartPr>
            <p14:xfrm>
              <a:off x="3355931" y="2882792"/>
              <a:ext cx="561975" cy="22860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2B914D8C-04B6-4D68-95E1-2C2F61E80E8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338369" y="2865317"/>
                <a:ext cx="597457" cy="2639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xmlns="" id="{CEC1E5DD-CDB4-4DDE-A8A3-06FA269C6C9F}"/>
                  </a:ext>
                </a:extLst>
              </p14:cNvPr>
              <p14:cNvContentPartPr/>
              <p14:nvPr/>
            </p14:nvContentPartPr>
            <p14:xfrm>
              <a:off x="4128369" y="2871071"/>
              <a:ext cx="504825" cy="276224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CEC1E5DD-CDB4-4DDE-A8A3-06FA269C6C9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10416" y="2852922"/>
                <a:ext cx="540371" cy="3121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xmlns="" id="{06497B63-25C3-4263-BECA-DC7C05862976}"/>
                  </a:ext>
                </a:extLst>
              </p14:cNvPr>
              <p14:cNvContentPartPr/>
              <p14:nvPr/>
            </p14:nvContentPartPr>
            <p14:xfrm>
              <a:off x="4639849" y="3123677"/>
              <a:ext cx="9525" cy="9525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06497B63-25C3-4263-BECA-DC7C0586297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163599" y="2647427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xmlns="" id="{7C246708-5194-4F28-A897-8B826D280909}"/>
                  </a:ext>
                </a:extLst>
              </p14:cNvPr>
              <p14:cNvContentPartPr/>
              <p14:nvPr/>
            </p14:nvContentPartPr>
            <p14:xfrm>
              <a:off x="4806863" y="2883178"/>
              <a:ext cx="685800" cy="247649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7C246708-5194-4F28-A897-8B826D28090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789306" y="2865793"/>
                <a:ext cx="721272" cy="2827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xmlns="" id="{A736CD76-3265-4C2D-A8C4-1037B7A1309D}"/>
                  </a:ext>
                </a:extLst>
              </p14:cNvPr>
              <p14:cNvContentPartPr/>
              <p14:nvPr/>
            </p14:nvContentPartPr>
            <p14:xfrm>
              <a:off x="5433163" y="3081924"/>
              <a:ext cx="9525" cy="9525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A736CD76-3265-4C2D-A8C4-1037B7A1309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66438" y="2615199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Rukopis 14">
                <a:extLst>
                  <a:ext uri="{FF2B5EF4-FFF2-40B4-BE49-F238E27FC236}">
                    <a16:creationId xmlns:a16="http://schemas.microsoft.com/office/drawing/2014/main" xmlns="" id="{F00D0ED2-A256-4AA9-9136-5E459442E13E}"/>
                  </a:ext>
                </a:extLst>
              </p14:cNvPr>
              <p14:cNvContentPartPr/>
              <p14:nvPr/>
            </p14:nvContentPartPr>
            <p14:xfrm>
              <a:off x="5422726" y="3081924"/>
              <a:ext cx="9525" cy="9525"/>
            </p14:xfrm>
          </p:contentPart>
        </mc:Choice>
        <mc:Fallback xmlns="">
          <p:pic>
            <p:nvPicPr>
              <p:cNvPr id="15" name="Rukopis 14">
                <a:extLst>
                  <a:ext uri="{FF2B5EF4-FFF2-40B4-BE49-F238E27FC236}">
                    <a16:creationId xmlns:a16="http://schemas.microsoft.com/office/drawing/2014/main" id="{F00D0ED2-A256-4AA9-9136-5E459442E13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56001" y="2615199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Rukopis 15">
                <a:extLst>
                  <a:ext uri="{FF2B5EF4-FFF2-40B4-BE49-F238E27FC236}">
                    <a16:creationId xmlns:a16="http://schemas.microsoft.com/office/drawing/2014/main" xmlns="" id="{C682ED38-9B84-4233-BD68-74ED4C559E37}"/>
                  </a:ext>
                </a:extLst>
              </p14:cNvPr>
              <p14:cNvContentPartPr/>
              <p14:nvPr/>
            </p14:nvContentPartPr>
            <p14:xfrm>
              <a:off x="5422726" y="3081924"/>
              <a:ext cx="9525" cy="9525"/>
            </p14:xfrm>
          </p:contentPart>
        </mc:Choice>
        <mc:Fallback xmlns="">
          <p:pic>
            <p:nvPicPr>
              <p:cNvPr id="16" name="Rukopis 15">
                <a:extLst>
                  <a:ext uri="{FF2B5EF4-FFF2-40B4-BE49-F238E27FC236}">
                    <a16:creationId xmlns:a16="http://schemas.microsoft.com/office/drawing/2014/main" id="{C682ED38-9B84-4233-BD68-74ED4C559E3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56001" y="2615199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3" name="Rukopis 22">
                <a:extLst>
                  <a:ext uri="{FF2B5EF4-FFF2-40B4-BE49-F238E27FC236}">
                    <a16:creationId xmlns:a16="http://schemas.microsoft.com/office/drawing/2014/main" xmlns="" id="{995C77BD-323E-4C72-9FF8-0C6737B104D1}"/>
                  </a:ext>
                </a:extLst>
              </p14:cNvPr>
              <p14:cNvContentPartPr/>
              <p14:nvPr/>
            </p14:nvContentPartPr>
            <p14:xfrm>
              <a:off x="4629410" y="3109104"/>
              <a:ext cx="9525" cy="9525"/>
            </p14:xfrm>
          </p:contentPart>
        </mc:Choice>
        <mc:Fallback xmlns="">
          <p:pic>
            <p:nvPicPr>
              <p:cNvPr id="23" name="Rukopis 22">
                <a:extLst>
                  <a:ext uri="{FF2B5EF4-FFF2-40B4-BE49-F238E27FC236}">
                    <a16:creationId xmlns:a16="http://schemas.microsoft.com/office/drawing/2014/main" id="{995C77BD-323E-4C72-9FF8-0C6737B104D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153160" y="3070210"/>
                <a:ext cx="952500" cy="881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Rukopis 23">
                <a:extLst>
                  <a:ext uri="{FF2B5EF4-FFF2-40B4-BE49-F238E27FC236}">
                    <a16:creationId xmlns:a16="http://schemas.microsoft.com/office/drawing/2014/main" xmlns="" id="{770B825B-12BF-45C8-A5F8-8FEF3C11089B}"/>
                  </a:ext>
                </a:extLst>
              </p14:cNvPr>
              <p14:cNvContentPartPr/>
              <p14:nvPr/>
            </p14:nvContentPartPr>
            <p14:xfrm>
              <a:off x="4629410" y="3102801"/>
              <a:ext cx="9525" cy="9525"/>
            </p14:xfrm>
          </p:contentPart>
        </mc:Choice>
        <mc:Fallback xmlns="">
          <p:pic>
            <p:nvPicPr>
              <p:cNvPr id="24" name="Rukopis 23">
                <a:extLst>
                  <a:ext uri="{FF2B5EF4-FFF2-40B4-BE49-F238E27FC236}">
                    <a16:creationId xmlns:a16="http://schemas.microsoft.com/office/drawing/2014/main" id="{770B825B-12BF-45C8-A5F8-8FEF3C11089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153160" y="2636076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Rukopis 16">
                <a:extLst>
                  <a:ext uri="{FF2B5EF4-FFF2-40B4-BE49-F238E27FC236}">
                    <a16:creationId xmlns:a16="http://schemas.microsoft.com/office/drawing/2014/main" xmlns="" id="{3EE442F4-111F-4440-A85D-64E350CE2B76}"/>
                  </a:ext>
                </a:extLst>
              </p14:cNvPr>
              <p14:cNvContentPartPr/>
              <p14:nvPr/>
            </p14:nvContentPartPr>
            <p14:xfrm>
              <a:off x="2888833" y="2307491"/>
              <a:ext cx="1038225" cy="333375"/>
            </p14:xfrm>
          </p:contentPart>
        </mc:Choice>
        <mc:Fallback xmlns="">
          <p:pic>
            <p:nvPicPr>
              <p:cNvPr id="17" name="Rukopis 16">
                <a:extLst>
                  <a:ext uri="{FF2B5EF4-FFF2-40B4-BE49-F238E27FC236}">
                    <a16:creationId xmlns:a16="http://schemas.microsoft.com/office/drawing/2014/main" id="{3EE442F4-111F-4440-A85D-64E350CE2B76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871278" y="2289333"/>
                <a:ext cx="1073692" cy="369327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Obrázek 19"/>
          <p:cNvPicPr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55" y="6071834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97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8167" y="506872"/>
            <a:ext cx="10168128" cy="1179576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 err="1"/>
              <a:t>Megoňky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2000" dirty="0"/>
              <a:t>Vydejte se na terénní exkurzi z Mostů u Jablunkova, Šance k přírodní památce Geoparku </a:t>
            </a:r>
            <a:r>
              <a:rPr lang="cs-CZ" sz="2000" dirty="0" err="1"/>
              <a:t>Megoňky</a:t>
            </a:r>
            <a:r>
              <a:rPr lang="cs-CZ" sz="3100" dirty="0"/>
              <a:t/>
            </a:r>
            <a:br>
              <a:rPr lang="cs-CZ" sz="3100" dirty="0"/>
            </a:br>
            <a:endParaRPr lang="cs-CZ" sz="31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15476" y="2078863"/>
            <a:ext cx="5036755" cy="3962532"/>
          </a:xfrm>
        </p:spPr>
        <p:txBody>
          <a:bodyPr>
            <a:noAutofit/>
          </a:bodyPr>
          <a:lstStyle/>
          <a:p>
            <a:r>
              <a:rPr lang="cs-CZ" sz="1000" b="1" dirty="0"/>
              <a:t>Šance – Přírodní rezervace Vřesová stráň – </a:t>
            </a:r>
            <a:r>
              <a:rPr lang="cs-CZ" sz="1000" b="1" dirty="0" err="1"/>
              <a:t>Motyčanka</a:t>
            </a:r>
            <a:r>
              <a:rPr lang="cs-CZ" sz="1000" b="1" dirty="0"/>
              <a:t> – Filůvka – Geopark </a:t>
            </a:r>
            <a:r>
              <a:rPr lang="cs-CZ" sz="1000" b="1" dirty="0" err="1"/>
              <a:t>Megoňky</a:t>
            </a:r>
            <a:endParaRPr lang="cs-CZ" sz="1000" dirty="0"/>
          </a:p>
          <a:p>
            <a:r>
              <a:rPr lang="cs-CZ" sz="1000" b="1" dirty="0"/>
              <a:t>Národní kulturní památka Šance</a:t>
            </a:r>
            <a:r>
              <a:rPr lang="cs-CZ" sz="1000" dirty="0"/>
              <a:t> – zachované pozůstatky obranného systému jsou situovány ve strategicky výhodně vysoké poloze, díky níž bylo možné hlídat cestu a přilehlé údolí. Nádherné rozhledy umožňují dokonale vidět celé Mosty u Jablunkova, hřebeny okolních hor, vlakovou trať a tunely v Mostech u Jablunkova.</a:t>
            </a:r>
          </a:p>
          <a:p>
            <a:r>
              <a:rPr lang="cs-CZ" sz="1000" b="1" dirty="0"/>
              <a:t>Přírodní rezervace Vřesová stráň</a:t>
            </a:r>
            <a:r>
              <a:rPr lang="cs-CZ" sz="1000" dirty="0"/>
              <a:t> – zarůstající rašelinová louka a svahové pastviny s převážně smrkovým lesem, je biotopem mokřadních druhů živočichů a vzácných ohrožených druhů rostlin. Má rozlohu 7,81 ha a jako přírodní rezervace byla vyhlášena v roce 1990.</a:t>
            </a:r>
          </a:p>
          <a:p>
            <a:r>
              <a:rPr lang="cs-CZ" sz="1000" b="1" dirty="0"/>
              <a:t>Přírodní památka </a:t>
            </a:r>
            <a:r>
              <a:rPr lang="cs-CZ" sz="1000" b="1" dirty="0" err="1"/>
              <a:t>Motyčanka</a:t>
            </a:r>
            <a:r>
              <a:rPr lang="cs-CZ" sz="1000" dirty="0"/>
              <a:t> – mokřadní louka s typickými prvky vegetace je v této oblasti ojedinělá a vzácná. Je životním prostředím pro množství vzácných chráněných druhů živočichů a rostlin.</a:t>
            </a:r>
          </a:p>
          <a:p>
            <a:r>
              <a:rPr lang="cs-CZ" sz="1000" b="1" dirty="0"/>
              <a:t>Přírodní památka Filůvka</a:t>
            </a:r>
            <a:r>
              <a:rPr lang="cs-CZ" sz="1000" dirty="0"/>
              <a:t> – tvoří ji 7 ha luk a pastvin, podmáčených a rašelinných ploch. Zatímco okolní země a její využívání se podstatně změnily, Filůvka zůstala jakoby zapomenuta. Díky tomu se zde nachází mnoho chráněných rostlin a živočichů.</a:t>
            </a:r>
          </a:p>
          <a:p>
            <a:r>
              <a:rPr lang="cs-CZ" sz="1000" b="1" dirty="0"/>
              <a:t>Přírodní památka Geopark </a:t>
            </a:r>
            <a:r>
              <a:rPr lang="cs-CZ" sz="1000" b="1" dirty="0" err="1"/>
              <a:t>Megoňky</a:t>
            </a:r>
            <a:r>
              <a:rPr lang="cs-CZ" sz="1000" dirty="0"/>
              <a:t> – lom, ve kterém se v minulosti těžil kámen, odkryl zajímavou geologickou raritu – kulovitou odlučnost hornin. Město Čadca zde vytvořilo zajímavou geologickou expozici s přístřeškem a lavičkami pro turisty. </a:t>
            </a:r>
          </a:p>
          <a:p>
            <a:endParaRPr lang="cs-CZ" sz="800" dirty="0"/>
          </a:p>
          <a:p>
            <a:endParaRPr lang="cs-CZ" sz="800" dirty="0"/>
          </a:p>
        </p:txBody>
      </p:sp>
      <p:pic>
        <p:nvPicPr>
          <p:cNvPr id="5" name="Zástupný symbol pro obsah 4"/>
          <p:cNvPicPr>
            <a:picLocks noGrp="1"/>
          </p:cNvPicPr>
          <p:nvPr>
            <p:ph sz="half" idx="2"/>
          </p:nvPr>
        </p:nvPicPr>
        <p:blipFill rotWithShape="1">
          <a:blip r:embed="rId2"/>
          <a:srcRect l="50761" t="32640" r="3935" b="5901"/>
          <a:stretch/>
        </p:blipFill>
        <p:spPr bwMode="auto">
          <a:xfrm>
            <a:off x="6392893" y="2213073"/>
            <a:ext cx="4843402" cy="369411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244423" y="6443749"/>
            <a:ext cx="4469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Zdroj: </a:t>
            </a:r>
            <a:r>
              <a:rPr lang="cs-CZ" sz="1000" u="sng" dirty="0">
                <a:hlinkClick r:id="rId3"/>
              </a:rPr>
              <a:t>https://www.msk.cz/assets/dotace_eu/brozura-megonky-sance-cz.pdf</a:t>
            </a:r>
            <a:endParaRPr lang="cs-CZ" sz="1000" dirty="0"/>
          </a:p>
          <a:p>
            <a:endParaRPr lang="cs-CZ" dirty="0"/>
          </a:p>
        </p:txBody>
      </p:sp>
      <p:pic>
        <p:nvPicPr>
          <p:cNvPr id="6" name="Obrázek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036" y="6131467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063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1" y="3769642"/>
            <a:ext cx="4251600" cy="2862000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899" y="3769642"/>
            <a:ext cx="4254842" cy="2861999"/>
          </a:xfrm>
          <a:prstGeom prst="rect">
            <a:avLst/>
          </a:prstGeom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040" y="182653"/>
            <a:ext cx="4251600" cy="2862000"/>
          </a:xfrm>
          <a:prstGeom prst="rect">
            <a:avLst/>
          </a:prstGeom>
        </p:spPr>
      </p:pic>
      <p:pic>
        <p:nvPicPr>
          <p:cNvPr id="8" name="Obrázek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1" y="182653"/>
            <a:ext cx="4251144" cy="286247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653760" y="2371442"/>
            <a:ext cx="1645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err="1"/>
              <a:t>Megoňky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380226" y="6293087"/>
            <a:ext cx="3105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Autor fotografií: Libuše Kaletová</a:t>
            </a:r>
          </a:p>
        </p:txBody>
      </p:sp>
      <p:pic>
        <p:nvPicPr>
          <p:cNvPr id="9" name="Obrázek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386" y="6178728"/>
            <a:ext cx="2644614" cy="56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298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31800" y="0"/>
            <a:ext cx="11137900" cy="98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čas se nad touto krajinnou záhadou trochu více zamyslet a pokusit se ji rozluštit.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Přečtěte si některé teorie o původu a vzniku kamenných koulí:  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cs-CZ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1800" y="6250813"/>
            <a:ext cx="6182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Zdroj: </a:t>
            </a:r>
            <a:r>
              <a:rPr lang="cs-CZ" sz="1400" u="sng" dirty="0">
                <a:hlinkClick r:id="rId2"/>
              </a:rPr>
              <a:t>https://www.msk.cz/assets/dotace_eu/brozura-megonky-sance-cz.pdf</a:t>
            </a:r>
            <a:endParaRPr lang="cs-CZ" sz="1400" dirty="0"/>
          </a:p>
          <a:p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425" y="6080220"/>
            <a:ext cx="2768259" cy="624564"/>
          </a:xfrm>
          <a:prstGeom prst="rect">
            <a:avLst/>
          </a:prstGeom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93161" y="664643"/>
            <a:ext cx="5750347" cy="3046988"/>
          </a:xfrm>
          <a:prstGeom prst="rect">
            <a:avLst/>
          </a:prstGeom>
          <a:solidFill>
            <a:srgbClr val="FFF2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1.Kamenné koule se vylupují z okolního podloží a mají vejcovitý či kulatý tvar o průměru až 2,6 m. </a:t>
            </a:r>
            <a:endParaRPr kumimoji="0" lang="cs-CZ" alt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Byly objeveny v roce 1988 při těžbě kamene a dosud není objasněno, jak vznikly.</a:t>
            </a:r>
            <a:endParaRPr kumimoji="0" lang="cs-CZ" alt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Některá vysvětlení jsou magická až pohádková. </a:t>
            </a:r>
            <a:endParaRPr kumimoji="0" lang="cs-CZ" alt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Někteří lidé tvrdili, že se jedná o zkamenělá </a:t>
            </a:r>
            <a:endParaRPr kumimoji="0" lang="cs-CZ" alt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vejce dinosaurů, jiní říkají, že jsou to </a:t>
            </a:r>
            <a:r>
              <a:rPr lang="cs-CZ" alt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díla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mimozemšťanů </a:t>
            </a:r>
            <a:r>
              <a:rPr lang="cs-CZ" alt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nebo že </a:t>
            </a:r>
            <a:r>
              <a:rPr lang="cs-CZ" alt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prostě</a:t>
            </a:r>
            <a:endParaRPr lang="cs-CZ" altLang="cs-C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dopadly na zem z vesmíru.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054" name="Obrázek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4128">
            <a:off x="4860395" y="3297651"/>
            <a:ext cx="416018" cy="35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Obrázek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381" y="2723403"/>
            <a:ext cx="1371600" cy="9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293161" y="3887611"/>
            <a:ext cx="5750347" cy="2246769"/>
          </a:xfrm>
          <a:prstGeom prst="rect">
            <a:avLst/>
          </a:prstGeom>
          <a:solidFill>
            <a:srgbClr val="DEEA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2.Vědci se snaží vysvětlit vznik koulí působením příbojových vln v oceánech pradávného moře </a:t>
            </a:r>
            <a:r>
              <a:rPr kumimoji="0" lang="cs-CZ" altLang="cs-CZ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Tethys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zpevňováním usazenin.  Někteří geologové připodobňují vznik těchto kamenných koulí ke koulím sněhovým. Mohly vzniknout postupným nabalováním písku a jiného materiálu na podmořském svahu podobně jako kutálející se sněhová koule. </a:t>
            </a:r>
            <a:endParaRPr kumimoji="0" lang="cs-CZ" altLang="cs-CZ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63" name="Obrázek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4232">
            <a:off x="7103802" y="1767110"/>
            <a:ext cx="3823247" cy="191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délník 14"/>
          <p:cNvSpPr/>
          <p:nvPr/>
        </p:nvSpPr>
        <p:spPr>
          <a:xfrm>
            <a:off x="6614646" y="1222828"/>
            <a:ext cx="4751492" cy="4640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180340" algn="just">
              <a:lnSpc>
                <a:spcPct val="107000"/>
              </a:lnSpc>
              <a:spcAft>
                <a:spcPts val="0"/>
              </a:spcAft>
            </a:pPr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usazeninách na dně prehistorického moře se zachovávala voda po tisíce let. V usazených horninách se také nacházejí různé látky, jako jsou schránky živočichů či jiné kamenné struktury, </a:t>
            </a:r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které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mají odlišné složení než okolní sedimenty.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857375" algn="l"/>
              </a:tabLs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pPr marL="180340" indent="-180340" algn="just">
              <a:lnSpc>
                <a:spcPct val="107000"/>
              </a:lnSpc>
              <a:spcAft>
                <a:spcPts val="0"/>
              </a:spcAft>
            </a:pPr>
            <a:endParaRPr lang="cs-CZ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-180340" algn="just">
              <a:lnSpc>
                <a:spcPct val="107000"/>
              </a:lnSpc>
              <a:spcAft>
                <a:spcPts val="0"/>
              </a:spcAft>
            </a:pPr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Kamenné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koule je v okolním sedimentu </a:t>
            </a:r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většinou problém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rozeznat. Svou krásu dokáží ukázat až vlivem zvětrávání, působením deště, větru, sněhu, ledu, ale i vlivem otřesů v dobách</a:t>
            </a:r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kdy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kamenolom ještě fungoval. Nebýt otevření kamenolomu v této lokalitě, je možné, </a:t>
            </a:r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že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bychom o této výjimečnosti vůbec nevěděli.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7726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Vrstvy půdy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56591" y="2087217"/>
            <a:ext cx="5546035" cy="4269649"/>
          </a:xfrm>
        </p:spPr>
        <p:txBody>
          <a:bodyPr>
            <a:normAutofit fontScale="55000" lnSpcReduction="20000"/>
          </a:bodyPr>
          <a:lstStyle/>
          <a:p>
            <a:r>
              <a:rPr lang="cs-CZ" b="1" dirty="0"/>
              <a:t>Půdu tvoří několik součástí:</a:t>
            </a:r>
            <a:endParaRPr lang="cs-CZ" dirty="0"/>
          </a:p>
          <a:p>
            <a:r>
              <a:rPr lang="cs-CZ" b="1" i="1" dirty="0"/>
              <a:t>Humus</a:t>
            </a:r>
            <a:r>
              <a:rPr lang="cs-CZ" dirty="0"/>
              <a:t> je složen převážně ze zbytků odumřelých těl rostlin   a živočichů. Čím více humusu půda obsahuje, tím je úrodnější.                                                                                                                              </a:t>
            </a:r>
          </a:p>
          <a:p>
            <a:r>
              <a:rPr lang="cs-CZ" b="1" i="1" dirty="0"/>
              <a:t>Vlastní půda</a:t>
            </a:r>
            <a:r>
              <a:rPr lang="cs-CZ" dirty="0"/>
              <a:t>, převážně zvětralé části nerostů a hornin.                                                                         </a:t>
            </a:r>
          </a:p>
          <a:p>
            <a:r>
              <a:rPr lang="cs-CZ" b="1" i="1" dirty="0"/>
              <a:t>Původní pevná hornina</a:t>
            </a:r>
            <a:r>
              <a:rPr lang="cs-CZ" b="1" dirty="0"/>
              <a:t>, </a:t>
            </a:r>
            <a:r>
              <a:rPr lang="cs-CZ" dirty="0"/>
              <a:t>nejhlubší část půdy. Nazývá se </a:t>
            </a:r>
            <a:r>
              <a:rPr lang="cs-CZ" b="1" i="1" dirty="0"/>
              <a:t>matečná hornina</a:t>
            </a:r>
            <a:r>
              <a:rPr lang="cs-CZ" dirty="0"/>
              <a:t>. Je to původní celistvá hornina, která se směrem vzhůru rozpadá na menší kusy – dochází k jejímu zvětrávání. Podzemní voda horninu vymílá, proudící vzduch ji obrušuje. Změnami teplot hornina puká. Kořeny rostlin, které zde začaly růst, horninu dále porušují. </a:t>
            </a:r>
          </a:p>
          <a:p>
            <a:r>
              <a:rPr lang="cs-CZ" dirty="0"/>
              <a:t>Hloubka a složení půdy od povrchu dolů až k místu výskytu původní pevné /matečné/ horniny se může na různých místech značně lišit. V nížinách půda dosahuje větších hloubek než ve vysočinách. Jsou místa v horách, kde skály pokrývá jen tenká vrstva půdy.    </a:t>
            </a:r>
          </a:p>
        </p:txBody>
      </p:sp>
      <p:pic>
        <p:nvPicPr>
          <p:cNvPr id="6" name="Zástupný symbol pro obsah 5" descr="C:\Users\kaleli\Downloads\vrstvy půdy.jpg"/>
          <p:cNvPicPr>
            <a:picLocks noGrp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12112" r="8225" b="12733"/>
          <a:stretch/>
        </p:blipFill>
        <p:spPr bwMode="auto">
          <a:xfrm>
            <a:off x="7164773" y="2651988"/>
            <a:ext cx="2274648" cy="30172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9286074" y="29466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humus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9312813" y="3449794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vlastní půda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9312813" y="4366122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původní matečná hornina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113108" y="5702502"/>
            <a:ext cx="348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Autor obrázku: Agáta Vodičková</a:t>
            </a:r>
          </a:p>
        </p:txBody>
      </p:sp>
      <p:pic>
        <p:nvPicPr>
          <p:cNvPr id="10" name="Obrázek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981" y="6144750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32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Pozorování odkrytých vrstev půdy žáky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20" y="2166960"/>
            <a:ext cx="4923314" cy="3694112"/>
          </a:xfrm>
        </p:spPr>
      </p:pic>
      <p:sp>
        <p:nvSpPr>
          <p:cNvPr id="6" name="TextovéPole 5"/>
          <p:cNvSpPr txBox="1"/>
          <p:nvPr/>
        </p:nvSpPr>
        <p:spPr>
          <a:xfrm>
            <a:off x="303409" y="5864423"/>
            <a:ext cx="4055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Autor fotografie: Dominik </a:t>
            </a:r>
            <a:r>
              <a:rPr lang="cs-CZ" sz="1400" dirty="0" err="1"/>
              <a:t>Hamrozi</a:t>
            </a:r>
            <a:r>
              <a:rPr lang="cs-CZ" sz="1400" dirty="0"/>
              <a:t>, ZŠ Jablunkov</a:t>
            </a:r>
          </a:p>
        </p:txBody>
      </p:sp>
      <p:pic>
        <p:nvPicPr>
          <p:cNvPr id="9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516" y="2159864"/>
            <a:ext cx="4924800" cy="3697857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434157" y="5861072"/>
            <a:ext cx="4237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Autor fotografie: Eliška </a:t>
            </a:r>
            <a:r>
              <a:rPr lang="cs-CZ" sz="1400" dirty="0" err="1"/>
              <a:t>Nieslaniková</a:t>
            </a:r>
            <a:r>
              <a:rPr lang="cs-CZ" sz="1400" dirty="0"/>
              <a:t>, ZŠ Jablunkov</a:t>
            </a:r>
          </a:p>
        </p:txBody>
      </p:sp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610" y="6172200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338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půd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115568" y="1911967"/>
            <a:ext cx="10168128" cy="369417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Půdy se odlišují svou barvou, drsností, jemností, lepivostí, soudržností, velikostí jednotlivých částic apod. Podle velikostí zrn a podle jejich množství rozlišujeme různé druhy půd:</a:t>
            </a:r>
          </a:p>
          <a:p>
            <a:pPr lvl="0"/>
            <a:r>
              <a:rPr lang="cs-CZ" dirty="0"/>
              <a:t>Půda jílovitých oblastí /jílovitá/</a:t>
            </a:r>
          </a:p>
          <a:p>
            <a:pPr lvl="0"/>
            <a:r>
              <a:rPr lang="cs-CZ" dirty="0"/>
              <a:t>Půda z pole nebo zahrady /hlinitá/</a:t>
            </a:r>
          </a:p>
          <a:p>
            <a:pPr lvl="0"/>
            <a:r>
              <a:rPr lang="cs-CZ" dirty="0"/>
              <a:t>Půda z písečných oblastí /písčitá/</a:t>
            </a:r>
          </a:p>
          <a:p>
            <a:pPr lvl="0"/>
            <a:r>
              <a:rPr lang="cs-CZ" dirty="0"/>
              <a:t>Půda z vysočin a hor /kamenitá/</a:t>
            </a:r>
          </a:p>
          <a:p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55" y="6071834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84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1750611-19EE-414C-B6E3-65B7A988A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+mj-lt"/>
                <a:cs typeface="+mj-lt"/>
              </a:rPr>
              <a:t>ŽELEZNÁ RUDA </a:t>
            </a:r>
            <a:endParaRPr lang="cs-CZ" b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58B5065-11E7-4447-B55E-96C9486903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cs-CZ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1600" b="1">
                <a:ea typeface="+mn-lt"/>
                <a:cs typeface="+mn-lt"/>
              </a:rPr>
              <a:t>železárny (roztavená ruda)</a:t>
            </a:r>
            <a:endParaRPr lang="cs-CZ" sz="1600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D7C839B7-2B18-4B90-8CD7-F2B3460E3B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0622" y="2175312"/>
            <a:ext cx="6493074" cy="39968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 v Beskydech se již více než 120 let </a:t>
            </a:r>
            <a:r>
              <a:rPr lang="cs-CZ" b="1" dirty="0">
                <a:ea typeface="+mn-lt"/>
                <a:cs typeface="+mn-lt"/>
              </a:rPr>
              <a:t>netěží</a:t>
            </a:r>
            <a:r>
              <a:rPr lang="cs-CZ" dirty="0">
                <a:ea typeface="+mn-lt"/>
                <a:cs typeface="+mn-lt"/>
              </a:rPr>
              <a:t>, ale zůstaly tu hutě, ve kterých se dál zpracovává (dováží se)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5" descr="Obsah obrázku osoba, grilování&#10;&#10;Popis se vygeneroval automaticky.">
            <a:extLst>
              <a:ext uri="{FF2B5EF4-FFF2-40B4-BE49-F238E27FC236}">
                <a16:creationId xmlns:a16="http://schemas.microsoft.com/office/drawing/2014/main" xmlns="" id="{D5FEDBD6-EA45-4628-A5FA-516F54805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180" y="2102155"/>
            <a:ext cx="2723367" cy="3332184"/>
          </a:xfrm>
          <a:prstGeom prst="rect">
            <a:avLst/>
          </a:prstGeom>
        </p:spPr>
      </p:pic>
      <p:pic>
        <p:nvPicPr>
          <p:cNvPr id="6" name="Obráze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55" y="6071834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611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Půda se skládá ze dvou složek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1. Neživá složka půdy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/>
              <a:t>Zvětralé horniny</a:t>
            </a:r>
          </a:p>
          <a:p>
            <a:r>
              <a:rPr lang="cs-CZ" dirty="0"/>
              <a:t>Půdní voda</a:t>
            </a:r>
          </a:p>
          <a:p>
            <a:r>
              <a:rPr lang="cs-CZ" dirty="0"/>
              <a:t>Půdní vzduch</a:t>
            </a:r>
          </a:p>
          <a:p>
            <a:r>
              <a:rPr lang="cs-CZ" dirty="0"/>
              <a:t>Humus – množství a kvalita humusu zajišťuje úrodnost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2. Živá složka půdy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Kořeny rostlin</a:t>
            </a:r>
          </a:p>
          <a:p>
            <a:r>
              <a:rPr lang="cs-CZ" dirty="0"/>
              <a:t>Živočichové</a:t>
            </a:r>
          </a:p>
          <a:p>
            <a:r>
              <a:rPr lang="cs-CZ" dirty="0"/>
              <a:t>Mikroorganismy</a:t>
            </a:r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611086" y="6172198"/>
            <a:ext cx="7635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Zdroj: </a:t>
            </a:r>
            <a:r>
              <a:rPr lang="cs-CZ" u="sng" dirty="0">
                <a:hlinkClick r:id="rId2"/>
              </a:rPr>
              <a:t>http://www.czsveseli.cz/wp-content/uploads/2018/08/pedosfera.pdf</a:t>
            </a:r>
            <a:endParaRPr lang="cs-CZ" dirty="0"/>
          </a:p>
          <a:p>
            <a:endParaRPr lang="cs-CZ" dirty="0"/>
          </a:p>
        </p:txBody>
      </p:sp>
      <p:pic>
        <p:nvPicPr>
          <p:cNvPr id="8" name="Obrázek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574" y="5870799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194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714" y="3736496"/>
            <a:ext cx="5446400" cy="30636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82" y="221671"/>
            <a:ext cx="5443300" cy="306185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31"/>
          <a:stretch/>
        </p:blipFill>
        <p:spPr>
          <a:xfrm rot="16200000">
            <a:off x="112243" y="3987524"/>
            <a:ext cx="3449913" cy="217872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65" y="221671"/>
            <a:ext cx="5443298" cy="3061855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635901" y="3280051"/>
            <a:ext cx="5721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Zkoumání složení půdy žáky ZŠ Písek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236232" y="5663255"/>
            <a:ext cx="2895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Autor fotografií: Mgr. Tomáš </a:t>
            </a:r>
            <a:r>
              <a:rPr lang="cs-CZ" sz="1400" dirty="0" err="1"/>
              <a:t>Minks</a:t>
            </a:r>
            <a:endParaRPr lang="cs-CZ" sz="1400" dirty="0"/>
          </a:p>
        </p:txBody>
      </p:sp>
      <p:pic>
        <p:nvPicPr>
          <p:cNvPr id="8" name="Obrázek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096" y="6121445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758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r="26023"/>
          <a:stretch/>
        </p:blipFill>
        <p:spPr>
          <a:xfrm>
            <a:off x="563883" y="3655046"/>
            <a:ext cx="3068474" cy="25452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6" t="17980" r="26023" b="14747"/>
          <a:stretch/>
        </p:blipFill>
        <p:spPr>
          <a:xfrm>
            <a:off x="4392880" y="3655046"/>
            <a:ext cx="3034461" cy="25452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r="8409"/>
          <a:stretch/>
        </p:blipFill>
        <p:spPr>
          <a:xfrm>
            <a:off x="8070074" y="191554"/>
            <a:ext cx="3028926" cy="254526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8687"/>
          <a:stretch/>
        </p:blipFill>
        <p:spPr>
          <a:xfrm>
            <a:off x="8070074" y="3655046"/>
            <a:ext cx="3028926" cy="25452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r="13751" b="9697"/>
          <a:stretch/>
        </p:blipFill>
        <p:spPr>
          <a:xfrm flipH="1">
            <a:off x="581927" y="191554"/>
            <a:ext cx="3068473" cy="25452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1212"/>
          <a:stretch/>
        </p:blipFill>
        <p:spPr>
          <a:xfrm>
            <a:off x="4392880" y="191554"/>
            <a:ext cx="3034461" cy="254520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89267" y="2965101"/>
            <a:ext cx="9514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Zkoumání složení půdy žáky ZŠ Písek /živé organismy v půdě/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055769" y="3347269"/>
            <a:ext cx="3445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Autor fotografií: Mgr. Tomáš </a:t>
            </a:r>
            <a:r>
              <a:rPr lang="cs-CZ" sz="1400" dirty="0" err="1"/>
              <a:t>Minks</a:t>
            </a:r>
            <a:endParaRPr lang="cs-CZ" sz="1400" dirty="0"/>
          </a:p>
        </p:txBody>
      </p:sp>
      <p:pic>
        <p:nvPicPr>
          <p:cNvPr id="12" name="Obrázek 1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264" y="6200246"/>
            <a:ext cx="2777706" cy="62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180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0" r="13415" b="3750"/>
          <a:stretch/>
        </p:blipFill>
        <p:spPr>
          <a:xfrm rot="5400000">
            <a:off x="807144" y="-282835"/>
            <a:ext cx="3205999" cy="402105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16777" y="2185847"/>
            <a:ext cx="4224000" cy="316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4"/>
          <a:stretch/>
        </p:blipFill>
        <p:spPr>
          <a:xfrm rot="5400000">
            <a:off x="4824665" y="727157"/>
            <a:ext cx="4224000" cy="316965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8" r="6878" b="8681"/>
          <a:stretch/>
        </p:blipFill>
        <p:spPr>
          <a:xfrm rot="5400000">
            <a:off x="-287452" y="4111658"/>
            <a:ext cx="2196204" cy="148493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14" b="17875"/>
          <a:stretch/>
        </p:blipFill>
        <p:spPr>
          <a:xfrm rot="5400000">
            <a:off x="1491242" y="4139098"/>
            <a:ext cx="2240488" cy="147434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" b="6142"/>
          <a:stretch/>
        </p:blipFill>
        <p:spPr>
          <a:xfrm rot="5400000">
            <a:off x="3117263" y="4078639"/>
            <a:ext cx="2240490" cy="1595258"/>
          </a:xfrm>
          <a:prstGeom prst="rect">
            <a:avLst/>
          </a:prstGeom>
        </p:spPr>
      </p:pic>
      <p:cxnSp>
        <p:nvCxnSpPr>
          <p:cNvPr id="14" name="Přímá spojnice se šipkou 13"/>
          <p:cNvCxnSpPr/>
          <p:nvPr/>
        </p:nvCxnSpPr>
        <p:spPr>
          <a:xfrm flipH="1">
            <a:off x="637309" y="3020291"/>
            <a:ext cx="762000" cy="10737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2803592" y="3034145"/>
            <a:ext cx="161281" cy="928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>
            <a:off x="4281055" y="3283528"/>
            <a:ext cx="139618" cy="768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9268040" y="124693"/>
            <a:ext cx="2244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Adéla Malá a její realizace pokusu Liší se půdy nebo jsou stejné?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83541" y="6120196"/>
            <a:ext cx="4017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Autor fotografií: Adéla Malá, ZŠ Jablunkov</a:t>
            </a:r>
          </a:p>
        </p:txBody>
      </p:sp>
      <p:pic>
        <p:nvPicPr>
          <p:cNvPr id="13" name="Obrázek 1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55" y="6071834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981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99228" y="0"/>
            <a:ext cx="9803757" cy="7126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cs-CZ" sz="1400" b="1" u="sng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Zdroje</a:t>
            </a:r>
            <a:endParaRPr lang="cs-CZ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</a:pPr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1 – Foto: Mgr. </a:t>
            </a:r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Lubuše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Kaletová</a:t>
            </a:r>
          </a:p>
          <a:p>
            <a:pPr lvl="0">
              <a:spcAft>
                <a:spcPts val="0"/>
              </a:spcAft>
            </a:pPr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3 – </a:t>
            </a:r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Vendryňské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vápenky – Wikipedie. [online]. Dostupné z</a:t>
            </a:r>
            <a:r>
              <a:rPr lang="cs-CZ" sz="1000" dirty="0"/>
              <a:t>: 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https://cs.wikipedia.org/wiki/Vendry%C5%88sk%C3%A9_v%C3%A1penky#/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media/Soubor:Vapenky.JPG</a:t>
            </a:r>
            <a:endParaRPr lang="cs-CZ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4 – 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Odlévání – Wikipedie. [online]. Dostupné z: 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https://cs.wikipedia.org/wiki/Odl%C3%A9v%C3%A1n%C3%AD#/media/Soubor:Casting.jpg</a:t>
            </a:r>
            <a:endParaRPr lang="cs-CZ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5 Těžní věž 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– Wikipedie. [online]. Dostupné z: 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https://cs.wikipedia.org/wiki/T%C4%9B%C5%BEn%C3%AD_v%C4%9B%C5%BE#/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media/Soubor:Brandysek_KL_CZ_dul_Michael_0080.jpg</a:t>
            </a:r>
            <a:endParaRPr lang="cs-CZ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Millet-Seed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Sandstone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 Macro.JPG - </a:t>
            </a:r>
            <a:r>
              <a:rPr lang="cs-CZ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Wikipedia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. [online]. Dostupné z: 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https://ky.m.wikipedia.org/wiki/%D0%A4%D0%B0%D0%B9%D0%BB:Millet-Seed_Sandstone_Macro.JPG</a:t>
            </a:r>
            <a:endParaRPr lang="cs-CZ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Jílovec – Wikipedie. [online]. Dostupné z: 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https://cs.wikipedia.org/wiki/J%C3%ADlovec#/media/Soubor:ShaleUSGOV.jpg</a:t>
            </a:r>
            <a:endParaRPr lang="cs-CZ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9 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000" dirty="0">
                <a:latin typeface="Calibri" panose="020F0502020204030204" pitchFamily="34" charset="0"/>
                <a:cs typeface="Calibri" panose="020F0502020204030204" pitchFamily="34" charset="0"/>
              </a:rPr>
              <a:t>Конгломерат (порода) — Википедия. [online]. Dostupné z: </a:t>
            </a:r>
            <a:r>
              <a:rPr lang="ru-RU" sz="10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https://ru.wikipedia.org/wiki/%D0%9A%D0%BE%D0%BD%D0%B3%D0%BB%D0%BE%D0%BC%D0%B5%D1%80%D0%B0%D1%82_(%D0%BF%D0%BE%D1%80%D0%BE%D0</a:t>
            </a:r>
            <a:r>
              <a:rPr lang="ru-RU" sz="1000" dirty="0" smtClean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%</a:t>
            </a:r>
            <a:r>
              <a:rPr lang="cs-CZ" sz="1000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%</a:t>
            </a:r>
            <a:r>
              <a:rPr lang="cs-CZ" sz="1000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BB:ConglomerateUSGOV.jpg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lang="cs-CZ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Flyš 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– Wikipedie. [online]. Dostupné z: 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https://cs.wikipedia.org/wiki/Fly%C5%A1#/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media/Soubor:Carpathian_flysch_cm04.jpg</a:t>
            </a:r>
            <a:endParaRPr lang="cs-CZ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11 – Mgr. Libuše Kaletová</a:t>
            </a: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12 – 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Mapy.cz. </a:t>
            </a:r>
            <a:r>
              <a:rPr lang="cs-CZ" sz="1000" i="1" dirty="0">
                <a:latin typeface="Calibri" panose="020F0502020204030204" pitchFamily="34" charset="0"/>
                <a:cs typeface="Calibri" panose="020F0502020204030204" pitchFamily="34" charset="0"/>
              </a:rPr>
              <a:t>Mapy.cz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 [online]. Dostupné z: 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https://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mapy.cz/zakladni?x=21.8617534&amp;y=51.7847630&amp;z=4</a:t>
            </a:r>
            <a:endParaRPr lang="cs-CZ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13 – Mgr. Libuše Kaletová</a:t>
            </a: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14 – 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Tektonická deska – Wikipedie. [online]. Dostupné z: 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https://cs.wikipedia.org/wiki/Tektonick%C3%A1_deska#/media/Soubor:Plates_tect_cs.svg</a:t>
            </a:r>
            <a:endParaRPr lang="cs-CZ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15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– expozice URSUS zážitkového 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centra</a:t>
            </a: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16 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– expozice URSUS zážitkového 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centra</a:t>
            </a: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17 – 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Vysoké Tatry (</a:t>
            </a:r>
            <a:r>
              <a:rPr lang="cs-CZ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pohorie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) – </a:t>
            </a:r>
            <a:r>
              <a:rPr lang="cs-CZ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Wikipédia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. [online]. 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Dostupné z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https://sk.wikipedia.org/wiki/Vysok%C3%A9_Tatry_(pohorie)#/media/S%C3%BAbor:Vysok%C3%A9_Tatry_panorama.jpg</a:t>
            </a:r>
            <a:endParaRPr lang="cs-CZ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18 – Mapy.cz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r>
              <a:rPr lang="cs-CZ" sz="1000" i="1" dirty="0">
                <a:latin typeface="Calibri" panose="020F0502020204030204" pitchFamily="34" charset="0"/>
                <a:cs typeface="Calibri" panose="020F0502020204030204" pitchFamily="34" charset="0"/>
              </a:rPr>
              <a:t>Mapy.cz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 [online]. Dostupné z: 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https://mapy.cz/zakladni?x=21.8617534&amp;y=51.7847630&amp;z=4</a:t>
            </a:r>
            <a:endParaRPr lang="cs-CZ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19 – [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online]. Dostupné z: 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https://pixabay.com/cs/photos/fosilie-amonit%C5%AF-kameny-ammonoidea-384821/</a:t>
            </a:r>
            <a:endParaRPr lang="cs-CZ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20 – Mgr. Lenka </a:t>
            </a:r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Minksová</a:t>
            </a:r>
            <a:endParaRPr lang="cs-CZ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22 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 – expozice URSUS zážitkového 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centra</a:t>
            </a: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23 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 – expozice URSUS zážitkového centra</a:t>
            </a: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24 – 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Tektonická deska – Wikipedie. [online]. Dostupné z: 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https://cs.wikipedia.org/wiki/Tektonick%C3%A1_deska#/media/Soubor:Plates_tect_cs.svg</a:t>
            </a:r>
            <a:endParaRPr lang="cs-CZ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25 – 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Tektonická deska – Wikipedie. [online]. Dostupné z: 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https://cs.wikipedia.org/wiki/Tektonick%C3%A1_deska#/media/Soubor:Plates_tect_cs.svg</a:t>
            </a:r>
            <a:endParaRPr lang="cs-CZ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26 – expozice URSUS zážitkového centra</a:t>
            </a: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27 – expozice URSUS zážitkového centra</a:t>
            </a: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28 – Mgr. Lenka </a:t>
            </a:r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Minksová</a:t>
            </a:r>
            <a:endParaRPr lang="cs-CZ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29 – Mgr. Lenka </a:t>
            </a:r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Minksová</a:t>
            </a:r>
            <a:endParaRPr lang="cs-CZ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30 – Mgr. Libuše Kaletová</a:t>
            </a: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31 – Mgr. Libuše Kaletová</a:t>
            </a: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32 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Mgr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. Libuše 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Kaletová</a:t>
            </a: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33 – Mgr. Libuše Kaletová</a:t>
            </a: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34 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|Moravskoslezský </a:t>
            </a:r>
            <a:r>
              <a:rPr lang="cs-CZ" sz="1000" i="1" dirty="0">
                <a:latin typeface="Calibri" panose="020F0502020204030204" pitchFamily="34" charset="0"/>
                <a:cs typeface="Calibri" panose="020F0502020204030204" pitchFamily="34" charset="0"/>
              </a:rPr>
              <a:t>kraj |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 [online]. Dostupné z: 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https://www.msk.cz/assets/dotace_eu/brozura-megonky-sance-cz.pdf</a:t>
            </a:r>
            <a:endParaRPr lang="cs-CZ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35 – Mgr. Libuše Kaletová</a:t>
            </a: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36 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i="1" dirty="0"/>
              <a:t> </a:t>
            </a:r>
            <a:r>
              <a:rPr lang="cs-CZ" sz="1000" i="1" dirty="0" smtClean="0"/>
              <a:t>|</a:t>
            </a:r>
            <a:r>
              <a:rPr lang="cs-CZ" sz="1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Moravskoslezský </a:t>
            </a:r>
            <a:r>
              <a:rPr lang="cs-CZ" sz="1000" i="1" dirty="0">
                <a:latin typeface="Calibri" panose="020F0502020204030204" pitchFamily="34" charset="0"/>
                <a:cs typeface="Calibri" panose="020F0502020204030204" pitchFamily="34" charset="0"/>
              </a:rPr>
              <a:t>kraj |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 [online]. Dostupné z: 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https://www.msk.cz/assets/dotace_eu/brozura-megonky-sance-cz.pdf</a:t>
            </a:r>
            <a:endParaRPr lang="cs-CZ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37 – </a:t>
            </a:r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MgA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. Agáta Vodičková</a:t>
            </a: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38 – Dominik </a:t>
            </a:r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Hamrozi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Eliška </a:t>
            </a:r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Nieslaniková</a:t>
            </a:r>
            <a:endParaRPr lang="cs-CZ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40 – [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online]. Copyright © [cit. 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30.06.2021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]. Dostupné z: 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  <a:hlinkClick r:id="rId14"/>
              </a:rPr>
              <a:t>http://www.czsveseli.cz/wp-content/uploads/2018/08/pedosfera.pdf</a:t>
            </a:r>
            <a:endParaRPr lang="cs-CZ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41 – Mgr. Tomáš </a:t>
            </a:r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Minks</a:t>
            </a:r>
            <a:endParaRPr lang="cs-CZ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42 – Mgr. Tomáš </a:t>
            </a:r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Minks</a:t>
            </a:r>
            <a:endParaRPr lang="cs-CZ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cs-CZ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43 – Adéla Malá</a:t>
            </a:r>
          </a:p>
          <a:p>
            <a:endParaRPr lang="cs-CZ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436" y="6045955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29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7D24F77-709A-453D-A822-75CF0EFF8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+mj-lt"/>
                <a:cs typeface="+mj-lt"/>
              </a:rPr>
              <a:t>ČERNÉ UHLÍ</a:t>
            </a:r>
            <a:endParaRPr lang="cs-CZ" b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52EAAFE-D753-46B4-90E9-D7074941E7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5042" y="2127103"/>
            <a:ext cx="3594234" cy="40450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cs-CZ" sz="1400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sz="1400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sz="1400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sz="1400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sz="1400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sz="1400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sz="1400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sz="1400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sz="1400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sz="14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1600" b="1">
                <a:ea typeface="+mn-lt"/>
                <a:cs typeface="+mn-lt"/>
              </a:rPr>
              <a:t>těžní věž nad šachtou</a:t>
            </a:r>
            <a:endParaRPr lang="cs-CZ" sz="1600" b="1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C3B3996D-7351-43C4-B958-BBAE6FB51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50963" y="2197288"/>
            <a:ext cx="6832733" cy="39749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 ložisko této energetické suroviny se </a:t>
            </a:r>
            <a:r>
              <a:rPr lang="cs-CZ" dirty="0" smtClean="0">
                <a:ea typeface="+mn-lt"/>
                <a:cs typeface="+mn-lt"/>
              </a:rPr>
              <a:t>v Beskydech </a:t>
            </a:r>
            <a:r>
              <a:rPr lang="cs-CZ" dirty="0">
                <a:ea typeface="+mn-lt"/>
                <a:cs typeface="+mn-lt"/>
              </a:rPr>
              <a:t>nachází především</a:t>
            </a:r>
            <a:r>
              <a:rPr lang="cs-CZ" b="1" dirty="0">
                <a:ea typeface="+mn-lt"/>
                <a:cs typeface="+mn-lt"/>
              </a:rPr>
              <a:t> v okolí města Frenštát pod Radhoštěm </a:t>
            </a:r>
          </a:p>
          <a:p>
            <a:r>
              <a:rPr lang="cs-CZ" dirty="0"/>
              <a:t>protože </a:t>
            </a:r>
            <a:r>
              <a:rPr lang="cs-CZ" b="1" dirty="0"/>
              <a:t>těžba uhlí velmi narušuje krajinu</a:t>
            </a:r>
            <a:r>
              <a:rPr lang="cs-CZ" dirty="0"/>
              <a:t>, zasadili se občané    o to, aby se uhlí v této oblasti netěžilo</a:t>
            </a:r>
          </a:p>
        </p:txBody>
      </p:sp>
      <p:pic>
        <p:nvPicPr>
          <p:cNvPr id="5" name="Obrázek 5" descr="Obsah obrázku exteriér, obloha, budova, loď&#10;&#10;Popis se vygeneroval automaticky.">
            <a:extLst>
              <a:ext uri="{FF2B5EF4-FFF2-40B4-BE49-F238E27FC236}">
                <a16:creationId xmlns:a16="http://schemas.microsoft.com/office/drawing/2014/main" xmlns="" id="{A492EE12-2FAB-4F2E-99DA-A5F258A01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841" y="2297784"/>
            <a:ext cx="2859003" cy="3295147"/>
          </a:xfrm>
          <a:prstGeom prst="rect">
            <a:avLst/>
          </a:prstGeom>
        </p:spPr>
      </p:pic>
      <p:pic>
        <p:nvPicPr>
          <p:cNvPr id="6" name="Obráze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55" y="6071834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80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06CE56-3881-4ADA-8CEF-D18B02C24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9F3C543-62EC-4433-9C93-A2CD8764E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FFD48BC7-DC40-47DE-87EE-9F4B6ECB9A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xmlns="" id="{E502BBC7-2C76-46F3-BC24-5985BC13DB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63500" sx="102000" sy="102000" algn="ctr" rotWithShape="0">
              <a:schemeClr val="bg1">
                <a:lumMod val="8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xmlns="" id="{9C45F024-2468-4D8A-9E11-BB2B1E0A3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0EE9BE8-4CA0-48DA-B937-8B488B683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7200" b="0" dirty="0"/>
              <a:t>Kterých hornin je </a:t>
            </a:r>
            <a:r>
              <a:rPr lang="cs-CZ" sz="7200" b="0" dirty="0"/>
              <a:t>          </a:t>
            </a:r>
            <a:r>
              <a:rPr lang="en-US" sz="7200" b="0" dirty="0"/>
              <a:t>v </a:t>
            </a:r>
            <a:r>
              <a:rPr lang="en-US" sz="7200" b="0" dirty="0" err="1"/>
              <a:t>Beskydech</a:t>
            </a:r>
            <a:r>
              <a:rPr lang="en-US" sz="7200" dirty="0"/>
              <a:t> nejvíce?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629484E-3792-4B3D-89AD-7C8A1ED0E0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Obrázek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55" y="6071834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6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1016920-F1B6-4AF9-9C70-950EBE7C2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PÍSKOVEC </a:t>
            </a:r>
          </a:p>
        </p:txBody>
      </p:sp>
      <p:pic>
        <p:nvPicPr>
          <p:cNvPr id="5" name="Obrázek 5" descr="Obsah obrázku jídlo, čokoláda, chléb&#10;&#10;Popis se vygeneroval automaticky.">
            <a:extLst>
              <a:ext uri="{FF2B5EF4-FFF2-40B4-BE49-F238E27FC236}">
                <a16:creationId xmlns:a16="http://schemas.microsoft.com/office/drawing/2014/main" xmlns="" id="{0A3AE06E-41CA-43C9-8E40-6C39DCA592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2157" y="2200842"/>
            <a:ext cx="4084006" cy="310032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2391DAA3-2783-4EC0-9B38-38AF427B52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289" y="2478024"/>
            <a:ext cx="6159202" cy="36941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3600"/>
              <a:t> vznikl </a:t>
            </a:r>
            <a:r>
              <a:rPr lang="cs-CZ" sz="3600" b="1"/>
              <a:t>stmelením písku</a:t>
            </a:r>
            <a:endParaRPr lang="cs-CZ" sz="3600" b="1" dirty="0"/>
          </a:p>
        </p:txBody>
      </p:sp>
      <p:pic>
        <p:nvPicPr>
          <p:cNvPr id="6" name="Obráze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55" y="6071834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89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D7534B7-0E47-4C5E-B993-9A4A028A6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JÍLOVEC</a:t>
            </a:r>
          </a:p>
        </p:txBody>
      </p:sp>
      <p:pic>
        <p:nvPicPr>
          <p:cNvPr id="5" name="Obrázek 5" descr="Obsah obrázku skála&#10;&#10;Popis se vygeneroval automaticky.">
            <a:extLst>
              <a:ext uri="{FF2B5EF4-FFF2-40B4-BE49-F238E27FC236}">
                <a16:creationId xmlns:a16="http://schemas.microsoft.com/office/drawing/2014/main" xmlns="" id="{2707E454-47AD-4833-8D0F-21D469A451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17146" y="2114399"/>
            <a:ext cx="4172602" cy="361767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D0F51F19-E812-41F7-9BF4-77EFFF814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1525" y="2478024"/>
            <a:ext cx="5710966" cy="36941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3600"/>
              <a:t>vznikl </a:t>
            </a:r>
            <a:r>
              <a:rPr lang="cs-CZ" sz="3600" b="1"/>
              <a:t>zpevněním jílů</a:t>
            </a:r>
          </a:p>
        </p:txBody>
      </p:sp>
      <p:pic>
        <p:nvPicPr>
          <p:cNvPr id="6" name="Obráze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55" y="6071834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23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DF0325B-135E-4C6E-BC7B-6FC990A12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SLEPENEC</a:t>
            </a:r>
            <a:endParaRPr lang="cs-CZ" dirty="0"/>
          </a:p>
        </p:txBody>
      </p:sp>
      <p:pic>
        <p:nvPicPr>
          <p:cNvPr id="5" name="Obrázek 5" descr="Obsah obrázku dort, čokoláda, kousek, výseč&#10;&#10;Popis se vygeneroval automaticky.">
            <a:extLst>
              <a:ext uri="{FF2B5EF4-FFF2-40B4-BE49-F238E27FC236}">
                <a16:creationId xmlns:a16="http://schemas.microsoft.com/office/drawing/2014/main" xmlns="" id="{567A921C-CC05-453E-B9E9-27C07D14DA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4552" y="2369487"/>
            <a:ext cx="4905765" cy="360853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9D8D89ED-1FDC-4C9E-9EDE-AD443F71A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2290" y="2478024"/>
            <a:ext cx="6966024" cy="36941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3600"/>
              <a:t>vznikl stmelením </a:t>
            </a:r>
            <a:r>
              <a:rPr lang="cs-CZ" sz="3600" b="1"/>
              <a:t>úlomků štěrku</a:t>
            </a:r>
          </a:p>
        </p:txBody>
      </p:sp>
      <p:pic>
        <p:nvPicPr>
          <p:cNvPr id="6" name="Obráze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55" y="6071834"/>
            <a:ext cx="2768259" cy="6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65741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808</Words>
  <Application>Microsoft Office PowerPoint</Application>
  <PresentationFormat>Širokoúhlá obrazovka</PresentationFormat>
  <Paragraphs>260</Paragraphs>
  <Slides>44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50" baseType="lpstr">
      <vt:lpstr>Arial</vt:lpstr>
      <vt:lpstr>Avenir Next LT Pro</vt:lpstr>
      <vt:lpstr>Calibri</vt:lpstr>
      <vt:lpstr>Calibri Light</vt:lpstr>
      <vt:lpstr>Times New Roman</vt:lpstr>
      <vt:lpstr>AccentBoxVTI</vt:lpstr>
      <vt:lpstr>PŘÍRODNÍ PROCESY I</vt:lpstr>
      <vt:lpstr>Které horniny nalezneme v Beskydech v menším množství?</vt:lpstr>
      <vt:lpstr>VÁPENEC </vt:lpstr>
      <vt:lpstr>ŽELEZNÁ RUDA </vt:lpstr>
      <vt:lpstr>ČERNÉ UHLÍ</vt:lpstr>
      <vt:lpstr>Kterých hornin je           v Beskydech nejvíce?</vt:lpstr>
      <vt:lpstr>PÍSKOVEC </vt:lpstr>
      <vt:lpstr>JÍLOVEC</vt:lpstr>
      <vt:lpstr>SLEPENEC</vt:lpstr>
      <vt:lpstr>V pravěkém moři Tethys se jíly, písky a úlomky štěrku usazovaly ve vrstvách a vytvořily základ pro tzv. FLYŠ.</vt:lpstr>
      <vt:lpstr>FLYŠ</vt:lpstr>
      <vt:lpstr>Jak doputoval FLYŠ na naše území?</vt:lpstr>
      <vt:lpstr>Zeměkoule se skládá z těchto vrstev:</vt:lpstr>
      <vt:lpstr>LITOSFÉRA je rozlámána na 7 velkých a několika menších litosférických desek.  Tyto desky jakoby plavou na polotekuté vrstvě zemského pláště proti sobě, od sebe nebo podél sebe (viz červené šipky) a jsou nestále v pohybu. </vt:lpstr>
      <vt:lpstr>před 250 miliony lety byly všechny kontinenty  spojeny v jeden prakontinent nazvaný   PANGEA   kolem něj byl praoceán TETHYS </vt:lpstr>
      <vt:lpstr>Kde se vrstvy FLYŠE ukládaly?</vt:lpstr>
      <vt:lpstr>Jak se tedy dostal flyš ze Středozemního moře až k nám na východ Česka? </vt:lpstr>
      <vt:lpstr>je horský masiv, v jehož nejzápadnější části leží naše Beskydy. Nejvyšším místem Karpatského oblouku jsou Vysoké Tatry.</vt:lpstr>
      <vt:lpstr>FOSILIE </vt:lpstr>
      <vt:lpstr>Pseudokrasové jeskyně</vt:lpstr>
      <vt:lpstr>Zopakujeme si některé informace o Beskydech a něco málo ještě přidáme:</vt:lpstr>
      <vt:lpstr>Před zrozením Beskyd (doplň slova do vět):</vt:lpstr>
      <vt:lpstr>Před zrozením Beskyd: </vt:lpstr>
      <vt:lpstr>Místo zrození Beskydských hornin:</vt:lpstr>
      <vt:lpstr>Místo zrození Beskydských hornin:</vt:lpstr>
      <vt:lpstr>Příprava na dalekou cestu:</vt:lpstr>
      <vt:lpstr>Příprava na dalekou cestu:</vt:lpstr>
      <vt:lpstr>Cestování flyše na našem území (doplň):</vt:lpstr>
      <vt:lpstr>Cestování flyše na našem území:</vt:lpstr>
      <vt:lpstr>Vrcholky Beskyd výrazně měnila (obrázek napoví)</vt:lpstr>
      <vt:lpstr>Vrcholky Beskyd výrazně měnila (obrázek napoví)</vt:lpstr>
      <vt:lpstr>Beskydy dnes (doplň přibližnou nadmořskou výšku Beskyd, nejvyšší beskydský vrchol u nás   a jeho nadmořskou výšku):</vt:lpstr>
      <vt:lpstr>Beskydy dnes:</vt:lpstr>
      <vt:lpstr> Megoňky  Vydejte se na terénní exkurzi z Mostů u Jablunkova, Šance k přírodní památce Geoparku Megoňky </vt:lpstr>
      <vt:lpstr>Prezentace aplikace PowerPoint</vt:lpstr>
      <vt:lpstr>Prezentace aplikace PowerPoint</vt:lpstr>
      <vt:lpstr>Vrstvy půdy</vt:lpstr>
      <vt:lpstr>Pozorování odkrytých vrstev půdy žáky</vt:lpstr>
      <vt:lpstr>Typy půd</vt:lpstr>
      <vt:lpstr>Půda se skládá ze dvou složek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Libuše Kaletová</dc:creator>
  <cp:lastModifiedBy>JANA</cp:lastModifiedBy>
  <cp:revision>1824</cp:revision>
  <dcterms:created xsi:type="dcterms:W3CDTF">2021-03-09T15:17:38Z</dcterms:created>
  <dcterms:modified xsi:type="dcterms:W3CDTF">2021-10-22T11:31:14Z</dcterms:modified>
</cp:coreProperties>
</file>